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11"/>
    <p:restoredTop sz="94610"/>
  </p:normalViewPr>
  <p:slideViewPr>
    <p:cSldViewPr snapToGrid="0" snapToObjects="1">
      <p:cViewPr varScale="1">
        <p:scale>
          <a:sx n="63" d="100"/>
          <a:sy n="63" d="100"/>
        </p:scale>
        <p:origin x="592" y="48"/>
      </p:cViewPr>
      <p:guideLst/>
    </p:cSldViewPr>
  </p:slideViewPr>
  <p:notesTextViewPr>
    <p:cViewPr>
      <p:scale>
        <a:sx n="1" d="1"/>
        <a:sy n="1" d="1"/>
      </p:scale>
      <p:origin x="0" y="0"/>
    </p:cViewPr>
  </p:notesTextViewPr>
  <p:sorterViewPr>
    <p:cViewPr>
      <p:scale>
        <a:sx n="100" d="100"/>
        <a:sy n="100" d="100"/>
      </p:scale>
      <p:origin x="0" y="-415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657019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math#pid=68eefa486bbba7ab66dfa71f#tid=68f6eedcba80cb000ac8dd5d#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11312" y="4425696"/>
            <a:ext cx="3429000" cy="905256"/>
          </a:xfrm>
          <a:prstGeom prst="rect">
            <a:avLst/>
          </a:prstGeom>
        </p:spPr>
      </p:pic>
      <p:sp>
        <p:nvSpPr>
          <p:cNvPr id="4" name="MasterShapeName"/>
          <p:cNvSpPr/>
          <p:nvPr/>
        </p:nvSpPr>
        <p:spPr>
          <a:xfrm>
            <a:off x="8220456" y="4425696"/>
            <a:ext cx="3419856" cy="905256"/>
          </a:xfrm>
          <a:prstGeom prst="rect">
            <a:avLst/>
          </a:prstGeom>
          <a:noFill/>
          <a:ln/>
        </p:spPr>
        <p:txBody>
          <a:bodyPr wrap="square" lIns="0" tIns="0" rIns="0" bIns="0" rtlCol="0" anchor="ctr"/>
          <a:lstStyle/>
          <a:p>
            <a:pPr algn="ctr">
              <a:lnSpc>
                <a:spcPct val="100000"/>
              </a:lnSpc>
            </a:pPr>
            <a:r>
              <a:rPr lang="en-US" sz="2600" b="1" i="0" dirty="0">
                <a:solidFill>
                  <a:srgbClr val="3D589F"/>
                </a:solidFill>
                <a:latin typeface="微软雅黑" pitchFamily="34" charset="0"/>
                <a:ea typeface="微软雅黑" pitchFamily="34" charset="-122"/>
                <a:cs typeface="微软雅黑" pitchFamily="34" charset="-120"/>
              </a:rPr>
              <a:t>数学  选择性必修      第三册  RJA</a:t>
            </a:r>
            <a:endParaRPr lang="en-US" sz="26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435608" y="2350008"/>
            <a:ext cx="2377440" cy="2276856"/>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6.xml"/><Relationship Id="rId5" Type="http://schemas.openxmlformats.org/officeDocument/2006/relationships/image" Target="../media/image19.png"/><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6.xml"/><Relationship Id="rId5" Type="http://schemas.openxmlformats.org/officeDocument/2006/relationships/image" Target="../media/image26.png"/><Relationship Id="rId4" Type="http://schemas.openxmlformats.org/officeDocument/2006/relationships/image" Target="../media/image25.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slide" Target="slide6.xml"/><Relationship Id="rId7"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slide" Target="slide11.xml"/><Relationship Id="rId5" Type="http://schemas.openxmlformats.org/officeDocument/2006/relationships/slide" Target="slide9.xml"/><Relationship Id="rId4" Type="http://schemas.openxmlformats.org/officeDocument/2006/relationships/slide" Target="slide7.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AN.4_1#742785feb?vcp=1&amp;vop=1&amp;pid=bcfb41b50&amp;color=36,64,97&amp;mp=1&amp;vtp=1&amp;bt=1&amp;bbb=1"/>
              <p:cNvSpPr/>
              <p:nvPr/>
            </p:nvSpPr>
            <p:spPr>
              <a:xfrm>
                <a:off x="539496" y="920450"/>
                <a:ext cx="11109960" cy="363855"/>
              </a:xfrm>
              <a:prstGeom prst="rect">
                <a:avLst/>
              </a:prstGeom>
              <a:noFill/>
              <a:ln/>
            </p:spPr>
            <p:txBody>
              <a:bodyPr wrap="none" lIns="0" tIns="0" rIns="0" bIns="0" rtlCol="0" anchor="t"/>
              <a:lstStyle/>
              <a:p>
                <a:pPr algn="l" latinLnBrk="1">
                  <a:lnSpc>
                    <a:spcPts val="3200"/>
                  </a:lnSpc>
                </a:pPr>
                <a:r>
                  <a:rPr lang="en-US" altLang="zh-CN" sz="1800" b="1" i="0" dirty="0">
                    <a:solidFill>
                      <a:srgbClr val="6565FF"/>
                    </a:solidFill>
                    <a:latin typeface="Times New Roman" pitchFamily="34" charset="0"/>
                    <a:ea typeface="微软雅黑" pitchFamily="34" charset="-122"/>
                    <a:cs typeface="Times New Roman" pitchFamily="34" charset="-120"/>
                  </a:rPr>
                  <a:t>【解】</a:t>
                </a:r>
                <a:r>
                  <a:rPr lang="en-US" altLang="zh-CN" sz="1800" b="0" i="0" dirty="0">
                    <a:solidFill>
                      <a:srgbClr val="6565FF"/>
                    </a:solidFill>
                    <a:latin typeface="Times New Roman" pitchFamily="34" charset="0"/>
                    <a:ea typeface="微软雅黑" pitchFamily="34" charset="-122"/>
                    <a:cs typeface="Times New Roman" pitchFamily="34" charset="-120"/>
                  </a:rPr>
                  <a:t>作</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列联表如下：</a:t>
                </a:r>
                <a:endParaRPr lang="en-US" altLang="zh-CN" sz="1800" dirty="0"/>
              </a:p>
            </p:txBody>
          </p:sp>
        </mc:Choice>
        <mc:Fallback xmlns="">
          <p:sp>
            <p:nvSpPr>
              <p:cNvPr id="2" name="QO_7_AN.4_1#742785feb?vcp=1&amp;vop=1&amp;pid=bcfb41b50&amp;color=36,64,97&amp;mp=1&amp;vtp=1&amp;bt=1&amp;bbb=1"/>
              <p:cNvSpPr>
                <a:spLocks noRot="1" noChangeAspect="1" noMove="1" noResize="1" noEditPoints="1" noAdjustHandles="1" noChangeArrowheads="1" noChangeShapeType="1" noTextEdit="1"/>
              </p:cNvSpPr>
              <p:nvPr/>
            </p:nvSpPr>
            <p:spPr>
              <a:xfrm>
                <a:off x="539496" y="920450"/>
                <a:ext cx="11109960" cy="363855"/>
              </a:xfrm>
              <a:prstGeom prst="rect">
                <a:avLst/>
              </a:prstGeom>
              <a:blipFill>
                <a:blip r:embed="rId3"/>
                <a:stretch>
                  <a:fillRect l="-1317" b="-36667"/>
                </a:stretch>
              </a:blipFill>
              <a:ln/>
            </p:spPr>
            <p:txBody>
              <a:bodyPr/>
              <a:lstStyle/>
              <a:p>
                <a:r>
                  <a:rPr lang="zh-CN" altLang="en-US">
                    <a:noFill/>
                  </a:rPr>
                  <a:t> </a:t>
                </a:r>
              </a:p>
            </p:txBody>
          </p:sp>
        </mc:Fallback>
      </mc:AlternateContent>
      <p:graphicFrame>
        <p:nvGraphicFramePr>
          <p:cNvPr id="11" name="QO_7_AN.4_2#742785feb?colgroup=14,10,10,10&amp;vcp=1&amp;vop=1&amp;pid=bcfb41b50&amp;color=36,64,97&amp;mp=1&amp;vtp=1&amp;bbb=1"/>
          <p:cNvGraphicFramePr>
            <a:graphicFrameLocks noGrp="1"/>
          </p:cNvGraphicFramePr>
          <p:nvPr>
            <p:extLst>
              <p:ext uri="{D42A27DB-BD31-4B8C-83A1-F6EECF244321}">
                <p14:modId xmlns:p14="http://schemas.microsoft.com/office/powerpoint/2010/main" val="3235077573"/>
              </p:ext>
            </p:extLst>
          </p:nvPr>
        </p:nvGraphicFramePr>
        <p:xfrm>
          <a:off x="539496" y="1421084"/>
          <a:ext cx="11064240" cy="1554863"/>
        </p:xfrm>
        <a:graphic>
          <a:graphicData uri="http://schemas.openxmlformats.org/drawingml/2006/table">
            <a:tbl>
              <a:tblPr/>
              <a:tblGrid>
                <a:gridCol w="3438144">
                  <a:extLst>
                    <a:ext uri="{9D8B030D-6E8A-4147-A177-3AD203B41FA5}">
                      <a16:colId xmlns:a16="http://schemas.microsoft.com/office/drawing/2014/main" val="20000"/>
                    </a:ext>
                  </a:extLst>
                </a:gridCol>
                <a:gridCol w="2542032">
                  <a:extLst>
                    <a:ext uri="{9D8B030D-6E8A-4147-A177-3AD203B41FA5}">
                      <a16:colId xmlns:a16="http://schemas.microsoft.com/office/drawing/2014/main" val="20001"/>
                    </a:ext>
                  </a:extLst>
                </a:gridCol>
                <a:gridCol w="2542032">
                  <a:extLst>
                    <a:ext uri="{9D8B030D-6E8A-4147-A177-3AD203B41FA5}">
                      <a16:colId xmlns:a16="http://schemas.microsoft.com/office/drawing/2014/main" val="20002"/>
                    </a:ext>
                  </a:extLst>
                </a:gridCol>
                <a:gridCol w="2542032">
                  <a:extLst>
                    <a:ext uri="{9D8B030D-6E8A-4147-A177-3AD203B41FA5}">
                      <a16:colId xmlns:a16="http://schemas.microsoft.com/office/drawing/2014/main" val="20003"/>
                    </a:ext>
                  </a:extLst>
                </a:gridCol>
              </a:tblGrid>
              <a:tr h="385382">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6565FF"/>
                          </a:solidFill>
                          <a:latin typeface="Times New Roman" pitchFamily="34" charset="0"/>
                          <a:ea typeface="微软雅黑" pitchFamily="34" charset="-122"/>
                          <a:cs typeface="Times New Roman" pitchFamily="34" charset="-120"/>
                        </a:rPr>
                        <a:t>性格内向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6565FF"/>
                          </a:solidFill>
                          <a:latin typeface="Times New Roman" pitchFamily="34" charset="0"/>
                          <a:ea typeface="微软雅黑" pitchFamily="34" charset="-122"/>
                          <a:cs typeface="Times New Roman" pitchFamily="34" charset="-120"/>
                        </a:rPr>
                        <a:t>性格外向</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6565FF"/>
                          </a:solidFill>
                          <a:latin typeface="Times New Roman" pitchFamily="34" charset="0"/>
                          <a:ea typeface="微软雅黑" pitchFamily="34" charset="-122"/>
                          <a:cs typeface="Times New Roman"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9827">
                <a:tc>
                  <a:txBody>
                    <a:bodyPr/>
                    <a:lstStyle/>
                    <a:p>
                      <a:pPr algn="ctr" latinLnBrk="1" hangingPunct="0">
                        <a:lnSpc>
                          <a:spcPts val="2700"/>
                        </a:lnSpc>
                      </a:pPr>
                      <a:r>
                        <a:rPr lang="en-US" altLang="zh-CN" sz="1800" b="1" i="0">
                          <a:solidFill>
                            <a:srgbClr val="6565FF"/>
                          </a:solidFill>
                          <a:latin typeface="Times New Roman" pitchFamily="34" charset="0"/>
                          <a:ea typeface="微软雅黑" pitchFamily="34" charset="-122"/>
                          <a:cs typeface="Times New Roman" pitchFamily="34" charset="-120"/>
                        </a:rPr>
                        <a:t>考前心情紧张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332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213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545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89827">
                <a:tc>
                  <a:txBody>
                    <a:bodyPr/>
                    <a:lstStyle/>
                    <a:p>
                      <a:pPr algn="ctr" latinLnBrk="1" hangingPunct="0">
                        <a:lnSpc>
                          <a:spcPts val="2700"/>
                        </a:lnSpc>
                      </a:pPr>
                      <a:r>
                        <a:rPr lang="en-US" altLang="zh-CN" sz="1800" b="1" i="0">
                          <a:solidFill>
                            <a:srgbClr val="6565FF"/>
                          </a:solidFill>
                          <a:latin typeface="Times New Roman" pitchFamily="34" charset="0"/>
                          <a:ea typeface="微软雅黑" pitchFamily="34" charset="-122"/>
                          <a:cs typeface="Times New Roman" pitchFamily="34" charset="-120"/>
                        </a:rPr>
                        <a:t>考前心情不紧张</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94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381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475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89827">
                <a:tc>
                  <a:txBody>
                    <a:bodyPr/>
                    <a:lstStyle/>
                    <a:p>
                      <a:pPr algn="ctr" latinLnBrk="1" hangingPunct="0">
                        <a:lnSpc>
                          <a:spcPts val="2700"/>
                        </a:lnSpc>
                      </a:pPr>
                      <a:r>
                        <a:rPr lang="en-US" altLang="zh-CN" sz="1800" b="1" i="0">
                          <a:solidFill>
                            <a:srgbClr val="6565FF"/>
                          </a:solidFill>
                          <a:latin typeface="Times New Roman" pitchFamily="34" charset="0"/>
                          <a:ea typeface="微软雅黑" pitchFamily="34" charset="-122"/>
                          <a:cs typeface="Times New Roman"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426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594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1</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020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4" name="QO_7_AN.4_3#742785feb?vcp=1&amp;vop=1&amp;pid=bcfb41b50&amp;color=36,64,97&amp;vtp=1&amp;bbb=1"/>
          <p:cNvSpPr/>
          <p:nvPr/>
        </p:nvSpPr>
        <p:spPr>
          <a:xfrm>
            <a:off x="539496" y="3110184"/>
            <a:ext cx="11109960" cy="363665"/>
          </a:xfrm>
          <a:prstGeom prst="rect">
            <a:avLst/>
          </a:prstGeom>
          <a:noFill/>
          <a:ln/>
        </p:spPr>
        <p:txBody>
          <a:bodyPr wrap="none" lIns="0" tIns="0" rIns="0" bIns="0" rtlCol="0" anchor="t"/>
          <a:lstStyle/>
          <a:p>
            <a:pPr algn="l" latinLnBrk="1">
              <a:lnSpc>
                <a:spcPts val="3200"/>
              </a:lnSpc>
            </a:pPr>
            <a:r>
              <a:rPr lang="en-US" altLang="zh-CN" sz="1800" b="0" i="0" dirty="0">
                <a:solidFill>
                  <a:srgbClr val="6565FF"/>
                </a:solidFill>
                <a:latin typeface="Times New Roman" pitchFamily="34" charset="0"/>
                <a:ea typeface="微软雅黑" pitchFamily="34" charset="-122"/>
                <a:cs typeface="Times New Roman" pitchFamily="34" charset="-120"/>
              </a:rPr>
              <a:t>相应的等高堆积条形图如图所示.</a:t>
            </a:r>
            <a:endParaRPr lang="en-US" altLang="zh-CN" sz="1800" dirty="0"/>
          </a:p>
        </p:txBody>
      </p:sp>
      <p:pic>
        <p:nvPicPr>
          <p:cNvPr id="5" name="QO_7_AN.4_4#742785feb?vcp=1&amp;vop=1&amp;pid=bcfb41b50&amp;color=36,64,97&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4654296" y="3601674"/>
            <a:ext cx="2889504" cy="162763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O_7_AN.4_5#742785feb?vcp=1&amp;vop=1&amp;pid=bcfb41b50&amp;color=36,64,97&amp;vtp=1&amp;bbb=1&amp;hb=1"/>
          <p:cNvSpPr/>
          <p:nvPr/>
        </p:nvSpPr>
        <p:spPr>
          <a:xfrm>
            <a:off x="539496" y="5366974"/>
            <a:ext cx="11109960" cy="77324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从图中可以看出，</a:t>
            </a:r>
            <a:r>
              <a:rPr lang="en-US" altLang="zh-CN" sz="1800" b="0" i="0">
                <a:solidFill>
                  <a:srgbClr val="6565FF"/>
                </a:solidFill>
                <a:latin typeface="Times New Roman" pitchFamily="34" charset="0"/>
                <a:ea typeface="微软雅黑" pitchFamily="34" charset="-122"/>
                <a:cs typeface="Times New Roman" pitchFamily="34" charset="-120"/>
              </a:rPr>
              <a:t>考前心情紧张的样本中性格内向占的比例比考前心情不紧张的样本中性格内向占的比例高，</a:t>
            </a:r>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所以可以认为考前心情紧张与性格类别有关联</a:t>
            </a:r>
            <a:r>
              <a:rPr lang="en-US" altLang="zh-CN" b="0" i="0" dirty="0">
                <a:solidFill>
                  <a:srgbClr val="6565FF"/>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anim calcmode="lin" valueType="num">
                                      <p:cBhvr>
                                        <p:cTn id="18" dur="500" fill="hold"/>
                                        <p:tgtEl>
                                          <p:spTgt spid="11"/>
                                        </p:tgtEl>
                                        <p:attrNameLst>
                                          <p:attrName>ppt_x</p:attrName>
                                        </p:attrNameLst>
                                      </p:cBhvr>
                                      <p:tavLst>
                                        <p:tav tm="0">
                                          <p:val>
                                            <p:strVal val="#ppt_x"/>
                                          </p:val>
                                        </p:tav>
                                        <p:tav tm="100000">
                                          <p:val>
                                            <p:strVal val="#ppt_x"/>
                                          </p:val>
                                        </p:tav>
                                      </p:tavLst>
                                    </p:anim>
                                    <p:anim calcmode="lin" valueType="num">
                                      <p:cBhvr>
                                        <p:cTn id="19" dur="500" fill="hold"/>
                                        <p:tgtEl>
                                          <p:spTgt spid="1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bg/>
                                          </p:spTgt>
                                        </p:tgtEl>
                                        <p:attrNameLst>
                                          <p:attrName>style.visibility</p:attrName>
                                        </p:attrNameLst>
                                      </p:cBhvr>
                                      <p:to>
                                        <p:strVal val="visible"/>
                                      </p:to>
                                    </p:set>
                                    <p:animEffect transition="in" filter="fade">
                                      <p:cBhvr>
                                        <p:cTn id="22" dur="500"/>
                                        <p:tgtEl>
                                          <p:spTgt spid="4">
                                            <p:bg/>
                                          </p:spTgt>
                                        </p:tgtEl>
                                      </p:cBhvr>
                                    </p:animEffect>
                                    <p:anim calcmode="lin" valueType="num">
                                      <p:cBhvr>
                                        <p:cTn id="23" dur="500" fill="hold"/>
                                        <p:tgtEl>
                                          <p:spTgt spid="4">
                                            <p:bg/>
                                          </p:spTgt>
                                        </p:tgtEl>
                                        <p:attrNameLst>
                                          <p:attrName>ppt_x</p:attrName>
                                        </p:attrNameLst>
                                      </p:cBhvr>
                                      <p:tavLst>
                                        <p:tav tm="0">
                                          <p:val>
                                            <p:strVal val="#ppt_x"/>
                                          </p:val>
                                        </p:tav>
                                        <p:tav tm="100000">
                                          <p:val>
                                            <p:strVal val="#ppt_x"/>
                                          </p:val>
                                        </p:tav>
                                      </p:tavLst>
                                    </p:anim>
                                    <p:anim calcmode="lin" valueType="num">
                                      <p:cBhvr>
                                        <p:cTn id="24" dur="500" fill="hold"/>
                                        <p:tgtEl>
                                          <p:spTgt spid="4">
                                            <p:bg/>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0" end="0"/>
                                            </p:txEl>
                                          </p:spTgt>
                                        </p:tgtEl>
                                        <p:attrNameLst>
                                          <p:attrName>style.visibility</p:attrName>
                                        </p:attrNameLst>
                                      </p:cBhvr>
                                      <p:to>
                                        <p:strVal val="visible"/>
                                      </p:to>
                                    </p:set>
                                    <p:animEffect transition="in" filter="fade">
                                      <p:cBhvr>
                                        <p:cTn id="27" dur="500"/>
                                        <p:tgtEl>
                                          <p:spTgt spid="4">
                                            <p:txEl>
                                              <p:pRg st="0" end="0"/>
                                            </p:txEl>
                                          </p:spTgt>
                                        </p:tgtEl>
                                      </p:cBhvr>
                                    </p:animEffect>
                                    <p:anim calcmode="lin" valueType="num">
                                      <p:cBhvr>
                                        <p:cTn id="28"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0" end="0"/>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anim calcmode="lin" valueType="num">
                                      <p:cBhvr>
                                        <p:cTn id="33" dur="500" fill="hold"/>
                                        <p:tgtEl>
                                          <p:spTgt spid="5"/>
                                        </p:tgtEl>
                                        <p:attrNameLst>
                                          <p:attrName>ppt_x</p:attrName>
                                        </p:attrNameLst>
                                      </p:cBhvr>
                                      <p:tavLst>
                                        <p:tav tm="0">
                                          <p:val>
                                            <p:strVal val="#ppt_x"/>
                                          </p:val>
                                        </p:tav>
                                        <p:tav tm="100000">
                                          <p:val>
                                            <p:strVal val="#ppt_x"/>
                                          </p:val>
                                        </p:tav>
                                      </p:tavLst>
                                    </p:anim>
                                    <p:anim calcmode="lin" valueType="num">
                                      <p:cBhvr>
                                        <p:cTn id="34" dur="500" fill="hold"/>
                                        <p:tgtEl>
                                          <p:spTgt spid="5"/>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6">
                                            <p:bg/>
                                          </p:spTgt>
                                        </p:tgtEl>
                                        <p:attrNameLst>
                                          <p:attrName>style.visibility</p:attrName>
                                        </p:attrNameLst>
                                      </p:cBhvr>
                                      <p:to>
                                        <p:strVal val="visible"/>
                                      </p:to>
                                    </p:set>
                                    <p:animEffect transition="in" filter="fade">
                                      <p:cBhvr>
                                        <p:cTn id="37" dur="500"/>
                                        <p:tgtEl>
                                          <p:spTgt spid="6">
                                            <p:bg/>
                                          </p:spTgt>
                                        </p:tgtEl>
                                      </p:cBhvr>
                                    </p:animEffect>
                                    <p:anim calcmode="lin" valueType="num">
                                      <p:cBhvr>
                                        <p:cTn id="38" dur="500" fill="hold"/>
                                        <p:tgtEl>
                                          <p:spTgt spid="6">
                                            <p:bg/>
                                          </p:spTgt>
                                        </p:tgtEl>
                                        <p:attrNameLst>
                                          <p:attrName>ppt_x</p:attrName>
                                        </p:attrNameLst>
                                      </p:cBhvr>
                                      <p:tavLst>
                                        <p:tav tm="0">
                                          <p:val>
                                            <p:strVal val="#ppt_x"/>
                                          </p:val>
                                        </p:tav>
                                        <p:tav tm="100000">
                                          <p:val>
                                            <p:strVal val="#ppt_x"/>
                                          </p:val>
                                        </p:tav>
                                      </p:tavLst>
                                    </p:anim>
                                    <p:anim calcmode="lin" valueType="num">
                                      <p:cBhvr>
                                        <p:cTn id="39" dur="500" fill="hold"/>
                                        <p:tgtEl>
                                          <p:spTgt spid="6">
                                            <p:bg/>
                                          </p:spTgt>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6">
                                            <p:txEl>
                                              <p:pRg st="0" end="0"/>
                                            </p:txEl>
                                          </p:spTgt>
                                        </p:tgtEl>
                                        <p:attrNameLst>
                                          <p:attrName>style.visibility</p:attrName>
                                        </p:attrNameLst>
                                      </p:cBhvr>
                                      <p:to>
                                        <p:strVal val="visible"/>
                                      </p:to>
                                    </p:set>
                                    <p:animEffect transition="in" filter="fade">
                                      <p:cBhvr>
                                        <p:cTn id="42" dur="500"/>
                                        <p:tgtEl>
                                          <p:spTgt spid="6">
                                            <p:txEl>
                                              <p:pRg st="0" end="0"/>
                                            </p:txEl>
                                          </p:spTgt>
                                        </p:tgtEl>
                                      </p:cBhvr>
                                    </p:animEffect>
                                    <p:anim calcmode="lin" valueType="num">
                                      <p:cBhvr>
                                        <p:cTn id="43"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44" dur="500" fill="hold"/>
                                        <p:tgtEl>
                                          <p:spTgt spid="6">
                                            <p:txEl>
                                              <p:pRg st="0" end="0"/>
                                            </p:txEl>
                                          </p:spTgt>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6">
                                            <p:txEl>
                                              <p:pRg st="1" end="1"/>
                                            </p:txEl>
                                          </p:spTgt>
                                        </p:tgtEl>
                                        <p:attrNameLst>
                                          <p:attrName>style.visibility</p:attrName>
                                        </p:attrNameLst>
                                      </p:cBhvr>
                                      <p:to>
                                        <p:strVal val="visible"/>
                                      </p:to>
                                    </p:set>
                                    <p:animEffect transition="in" filter="fade">
                                      <p:cBhvr>
                                        <p:cTn id="47" dur="500"/>
                                        <p:tgtEl>
                                          <p:spTgt spid="6">
                                            <p:txEl>
                                              <p:pRg st="1" end="1"/>
                                            </p:txEl>
                                          </p:spTgt>
                                        </p:tgtEl>
                                      </p:cBhvr>
                                    </p:animEffect>
                                    <p:anim calcmode="lin" valueType="num">
                                      <p:cBhvr>
                                        <p:cTn id="4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49" dur="500" fill="hold"/>
                                        <p:tgtEl>
                                          <p:spTgt spid="6">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P spid="6"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C_5_BD#18996ad26?vcp=1&amp;pid=c05ddf8b6&amp;color=61,88,159&amp;vtp=1&amp;bt=1&amp;bbb=1"/>
          <p:cNvSpPr/>
          <p:nvPr/>
        </p:nvSpPr>
        <p:spPr>
          <a:xfrm>
            <a:off x="539496" y="828000"/>
            <a:ext cx="11109960" cy="895096"/>
          </a:xfrm>
          <a:prstGeom prst="rect">
            <a:avLst/>
          </a:prstGeom>
          <a:noFill/>
          <a:ln/>
        </p:spPr>
        <p:txBody>
          <a:bodyPr wrap="none" lIns="0" tIns="0" rIns="0" bIns="0" rtlCol="0" anchor="t"/>
          <a:lstStyle/>
          <a:p>
            <a:pPr algn="ctr" latinLnBrk="1">
              <a:lnSpc>
                <a:spcPts val="4200"/>
              </a:lnSpc>
            </a:pPr>
            <a:r>
              <a:rPr lang="en-US" altLang="zh-CN" sz="2400" b="1" i="0" dirty="0">
                <a:solidFill>
                  <a:srgbClr val="3D589F"/>
                </a:solidFill>
                <a:latin typeface="Times New Roman" pitchFamily="34" charset="0"/>
                <a:ea typeface="微软雅黑" pitchFamily="34" charset="-122"/>
                <a:cs typeface="Times New Roman" pitchFamily="34" charset="-120"/>
              </a:rPr>
              <a:t>高分突破</a:t>
            </a:r>
            <a:endParaRPr lang="en-US" altLang="zh-CN" sz="2400" dirty="0">
              <a:solidFill>
                <a:srgbClr val="3D589F"/>
              </a:solidFill>
            </a:endParaRPr>
          </a:p>
        </p:txBody>
      </p:sp>
      <p:sp>
        <p:nvSpPr>
          <p:cNvPr id="3" name="C_6_BD#b704aa48a?vcp=1&amp;pid=18996ad26&amp;color=101,101,255&amp;vtp=1&amp;bbb=1"/>
          <p:cNvSpPr/>
          <p:nvPr/>
        </p:nvSpPr>
        <p:spPr>
          <a:xfrm>
            <a:off x="539496" y="1364144"/>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要点3</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独立性检验</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重难点</a:t>
            </a:r>
            <a:endParaRPr lang="en-US" altLang="zh-CN" sz="2200" dirty="0">
              <a:solidFill>
                <a:srgbClr val="6565FF"/>
              </a:solidFill>
            </a:endParaRPr>
          </a:p>
        </p:txBody>
      </p:sp>
      <mc:AlternateContent xmlns:mc="http://schemas.openxmlformats.org/markup-compatibility/2006" xmlns:a14="http://schemas.microsoft.com/office/drawing/2010/main">
        <mc:Choice Requires="a14">
          <p:sp>
            <p:nvSpPr>
              <p:cNvPr id="4" name="QC_7_BD.5_1#cb411bdeb?vaa=1&amp;vcp=1&amp;vop=1&amp;pid=b704aa48a&amp;color=36,64,97&amp;vtp=1&amp;bbb=1&amp;hb=1"/>
              <p:cNvSpPr/>
              <p:nvPr/>
            </p:nvSpPr>
            <p:spPr>
              <a:xfrm>
                <a:off x="539496" y="1853002"/>
                <a:ext cx="11109960" cy="770255"/>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例3</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仿宋" pitchFamily="34" charset="0"/>
                    <a:ea typeface="仿宋" pitchFamily="34" charset="-122"/>
                    <a:cs typeface="仿宋" pitchFamily="34" charset="-120"/>
                  </a:rPr>
                  <a:t>[广东广州2025高二期末]</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根据分类变量</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𝑋</m:t>
                    </m:r>
                  </m:oMath>
                </a14:m>
                <a:r>
                  <a:rPr lang="en-US" altLang="zh-CN" sz="1800" b="0" i="0" dirty="0">
                    <a:solidFill>
                      <a:srgbClr val="244061"/>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𝑌</m:t>
                    </m:r>
                  </m:oMath>
                </a14:m>
                <a:r>
                  <a:rPr lang="en-US" altLang="zh-CN" sz="1800" b="0" i="0" dirty="0">
                    <a:solidFill>
                      <a:srgbClr val="244061"/>
                    </a:solidFill>
                    <a:latin typeface="Times New Roman" pitchFamily="34" charset="0"/>
                    <a:ea typeface="微软雅黑" pitchFamily="34" charset="-122"/>
                    <a:cs typeface="Times New Roman" pitchFamily="34" charset="-120"/>
                  </a:rPr>
                  <a:t>的成对样本数据，计算得到</a:t>
                </a:r>
                <a14:m>
                  <m:oMath xmlns:m="http://schemas.openxmlformats.org/officeDocument/2006/math">
                    <m:sSup>
                      <m:sSupPr>
                        <m:ctrlPr>
                          <a:rPr lang="en-US" altLang="zh-CN" sz="1800"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𝜒</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smtClean="0">
                        <a:solidFill>
                          <a:srgbClr val="244061"/>
                        </a:solidFill>
                        <a:latin typeface="Cambria Math" pitchFamily="34" charset="0"/>
                        <a:ea typeface="Cambria Math" pitchFamily="34" charset="-122"/>
                        <a:cs typeface="Cambria Math" pitchFamily="34" charset="-120"/>
                      </a:rPr>
                      <m:t>=4.881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.已知</a:t>
                </a:r>
              </a:p>
              <a:p>
                <a:pPr latinLnBrk="1">
                  <a:lnSpc>
                    <a:spcPts val="3100"/>
                  </a:lnSpc>
                </a:pPr>
                <a14:m>
                  <m:oMath xmlns:m="http://schemas.openxmlformats.org/officeDocument/2006/math">
                    <m:r>
                      <a:rPr lang="en-US" altLang="zh-CN" b="0" i="0" smtClean="0">
                        <a:solidFill>
                          <a:srgbClr val="244061"/>
                        </a:solidFill>
                        <a:latin typeface="Cambria Math" pitchFamily="34" charset="0"/>
                        <a:ea typeface="Cambria Math" pitchFamily="34" charset="-122"/>
                        <a:cs typeface="Cambria Math" pitchFamily="34" charset="-120"/>
                      </a:rPr>
                      <m:t>𝑃</m:t>
                    </m:r>
                    <m:r>
                      <a:rPr lang="en-US" altLang="zh-CN" b="0" i="0" smtClean="0">
                        <a:solidFill>
                          <a:srgbClr val="244061"/>
                        </a:solidFill>
                        <a:latin typeface="Cambria Math" pitchFamily="34" charset="0"/>
                        <a:ea typeface="Cambria Math" pitchFamily="34" charset="-122"/>
                        <a:cs typeface="Cambria Math" pitchFamily="34" charset="-120"/>
                      </a:rPr>
                      <m:t>(</m:t>
                    </m:r>
                    <m:sSup>
                      <m:sSupPr>
                        <m:ctrlPr>
                          <a:rPr lang="en-US" altLang="zh-CN" b="0" i="1" dirty="0" smtClean="0">
                            <a:solidFill>
                              <a:srgbClr val="244061"/>
                            </a:solidFill>
                            <a:latin typeface="Cambria Math" panose="02040503050406030204" pitchFamily="18" charset="0"/>
                            <a:ea typeface="微软雅黑" pitchFamily="34" charset="-122"/>
                            <a:cs typeface="Times New Roman" pitchFamily="34" charset="-120"/>
                          </a:rPr>
                        </m:ctrlPr>
                      </m:sSupPr>
                      <m:e>
                        <m:r>
                          <a:rPr lang="en-US" altLang="zh-CN" b="0" i="0">
                            <a:solidFill>
                              <a:srgbClr val="244061"/>
                            </a:solidFill>
                            <a:latin typeface="Cambria Math" pitchFamily="34" charset="0"/>
                            <a:ea typeface="Cambria Math" pitchFamily="34" charset="-122"/>
                            <a:cs typeface="Cambria Math" pitchFamily="34" charset="-120"/>
                          </a:rPr>
                          <m:t>𝜒</m:t>
                        </m:r>
                      </m:e>
                      <m:sup>
                        <m:r>
                          <a:rPr lang="en-US" altLang="zh-CN" b="0" i="0">
                            <a:solidFill>
                              <a:srgbClr val="244061"/>
                            </a:solidFill>
                            <a:latin typeface="Cambria Math" pitchFamily="34" charset="0"/>
                            <a:ea typeface="Cambria Math" pitchFamily="34" charset="-122"/>
                            <a:cs typeface="Cambria Math" pitchFamily="34" charset="-120"/>
                          </a:rPr>
                          <m:t>2</m:t>
                        </m:r>
                      </m:sup>
                    </m:sSup>
                    <m:r>
                      <a:rPr lang="en-US" altLang="zh-CN" b="0" i="0" smtClean="0">
                        <a:solidFill>
                          <a:srgbClr val="244061"/>
                        </a:solidFill>
                        <a:latin typeface="Cambria Math" pitchFamily="34" charset="0"/>
                        <a:ea typeface="Cambria Math" pitchFamily="34" charset="-122"/>
                        <a:cs typeface="Cambria Math" pitchFamily="34" charset="-120"/>
                      </a:rPr>
                      <m:t>≥7.879)=0.005</m:t>
                    </m:r>
                  </m:oMath>
                </a14:m>
                <a:r>
                  <a:rPr lang="en-US" altLang="zh-CN" b="0" i="0" dirty="0">
                    <a:solidFill>
                      <a:srgbClr val="244061"/>
                    </a:solidFill>
                    <a:latin typeface="Times New Roman" pitchFamily="34" charset="0"/>
                    <a:ea typeface="微软雅黑" pitchFamily="34" charset="-122"/>
                    <a:cs typeface="Times New Roman" pitchFamily="34" charset="-120"/>
                  </a:rPr>
                  <a:t>，依据小概率值</a:t>
                </a:r>
                <a14:m>
                  <m:oMath xmlns:m="http://schemas.openxmlformats.org/officeDocument/2006/math">
                    <m:r>
                      <a:rPr lang="en-US" altLang="zh-CN" b="0" i="0" smtClean="0">
                        <a:solidFill>
                          <a:srgbClr val="244061"/>
                        </a:solidFill>
                        <a:latin typeface="Cambria Math" pitchFamily="34" charset="0"/>
                        <a:ea typeface="Cambria Math" pitchFamily="34" charset="-122"/>
                        <a:cs typeface="Cambria Math" pitchFamily="34" charset="-120"/>
                      </a:rPr>
                      <m:t>𝛼</m:t>
                    </m:r>
                    <m:r>
                      <a:rPr lang="en-US" altLang="zh-CN" b="0" i="0" smtClean="0">
                        <a:solidFill>
                          <a:srgbClr val="244061"/>
                        </a:solidFill>
                        <a:latin typeface="Cambria Math" pitchFamily="34" charset="0"/>
                        <a:ea typeface="Cambria Math" pitchFamily="34" charset="-122"/>
                        <a:cs typeface="Cambria Math" pitchFamily="34" charset="-120"/>
                      </a:rPr>
                      <m:t>=0.005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的独立性检验，</a:t>
                </a:r>
                <a:r>
                  <a:rPr lang="en-US" altLang="zh-CN" b="0" i="0">
                    <a:solidFill>
                      <a:srgbClr val="244061"/>
                    </a:solidFill>
                    <a:latin typeface="Times New Roman" pitchFamily="34" charset="0"/>
                    <a:ea typeface="微软雅黑" pitchFamily="34" charset="-122"/>
                    <a:cs typeface="Times New Roman" pitchFamily="34" charset="-120"/>
                  </a:rPr>
                  <a:t>下列推断正确的是(</a:t>
                </a:r>
                <a:r>
                  <a:rPr lang="en-US" altLang="zh-CN" b="0" i="0">
                    <a:solidFill>
                      <a:srgbClr val="244061"/>
                    </a:solidFill>
                    <a:latin typeface="SimSun" pitchFamily="34" charset="0"/>
                    <a:ea typeface="SimSun" pitchFamily="34" charset="-122"/>
                    <a:cs typeface="SimSun" pitchFamily="34" charset="-120"/>
                  </a:rPr>
                  <a:t>     </a:t>
                </a:r>
                <a:r>
                  <a:rPr lang="en-US" altLang="zh-CN" b="0" i="0">
                    <a:solidFill>
                      <a:srgbClr val="244061"/>
                    </a:solidFill>
                    <a:latin typeface="Times New Roman" pitchFamily="34" charset="0"/>
                    <a:ea typeface="微软雅黑" pitchFamily="34" charset="-122"/>
                    <a:cs typeface="Times New Roman" pitchFamily="34" charset="-120"/>
                  </a:rPr>
                  <a:t>)</a:t>
                </a:r>
                <a:endParaRPr lang="en-US" altLang="zh-CN" dirty="0">
                  <a:solidFill>
                    <a:srgbClr val="244061"/>
                  </a:solidFill>
                </a:endParaRPr>
              </a:p>
            </p:txBody>
          </p:sp>
        </mc:Choice>
        <mc:Fallback xmlns="">
          <p:sp>
            <p:nvSpPr>
              <p:cNvPr id="4" name="QC_7_BD.5_1#cb411bdeb?vaa=1&amp;vcp=1&amp;vop=1&amp;pid=b704aa48a&amp;color=36,64,97&amp;vtp=1&amp;bbb=1&amp;hb=1"/>
              <p:cNvSpPr>
                <a:spLocks noRot="1" noChangeAspect="1" noMove="1" noResize="1" noEditPoints="1" noAdjustHandles="1" noChangeArrowheads="1" noChangeShapeType="1" noTextEdit="1"/>
              </p:cNvSpPr>
              <p:nvPr/>
            </p:nvSpPr>
            <p:spPr>
              <a:xfrm>
                <a:off x="539496" y="1853002"/>
                <a:ext cx="11109960" cy="770255"/>
              </a:xfrm>
              <a:prstGeom prst="rect">
                <a:avLst/>
              </a:prstGeom>
              <a:blipFill>
                <a:blip r:embed="rId3"/>
                <a:stretch>
                  <a:fillRect l="-1317" b="-18254"/>
                </a:stretch>
              </a:blipFill>
              <a:ln/>
            </p:spPr>
            <p:txBody>
              <a:bodyPr/>
              <a:lstStyle/>
              <a:p>
                <a:r>
                  <a:rPr lang="zh-CN" altLang="en-US">
                    <a:noFill/>
                  </a:rPr>
                  <a:t> </a:t>
                </a:r>
              </a:p>
            </p:txBody>
          </p:sp>
        </mc:Fallback>
      </mc:AlternateContent>
      <p:sp>
        <p:nvSpPr>
          <p:cNvPr id="5" name="QC_7_AN.7_1#cb411bdeb.bracket?vaa=1&amp;vcp=1&amp;vop=1&amp;pid=b704aa48a&amp;color=36,64,97&amp;vpa=1&amp;vtp=1"/>
          <p:cNvSpPr/>
          <p:nvPr/>
        </p:nvSpPr>
        <p:spPr>
          <a:xfrm>
            <a:off x="9022779" y="2358350"/>
            <a:ext cx="368300" cy="303530"/>
          </a:xfrm>
          <a:prstGeom prst="rect">
            <a:avLst/>
          </a:prstGeom>
          <a:noFill/>
          <a:ln/>
        </p:spPr>
        <p:txBody>
          <a:bodyPr wrap="none" lIns="0" tIns="0" rIns="0" bIns="0" rtlCol="0" anchor="t"/>
          <a:lstStyle/>
          <a:p>
            <a:pPr algn="ctr" latinLnBrk="1">
              <a:lnSpc>
                <a:spcPts val="2500"/>
              </a:lnSpc>
            </a:pPr>
            <a:r>
              <a:rPr lang="en-US" altLang="zh-CN" sz="2000" b="0" i="0" dirty="0">
                <a:solidFill>
                  <a:srgbClr val="6565FF"/>
                </a:solidFill>
                <a:latin typeface="Times New Roman" pitchFamily="34" charset="0"/>
                <a:ea typeface="微软雅黑" pitchFamily="34" charset="-122"/>
                <a:cs typeface="Times New Roman" pitchFamily="34" charset="-120"/>
              </a:rPr>
              <a:t>A</a:t>
            </a:r>
            <a:endParaRPr lang="en-US" altLang="zh-CN" sz="2000" dirty="0">
              <a:solidFill>
                <a:srgbClr val="6565FF"/>
              </a:solidFill>
            </a:endParaRPr>
          </a:p>
        </p:txBody>
      </p:sp>
      <mc:AlternateContent xmlns:mc="http://schemas.openxmlformats.org/markup-compatibility/2006" xmlns:a14="http://schemas.microsoft.com/office/drawing/2010/main">
        <mc:Choice Requires="a14">
          <p:sp>
            <p:nvSpPr>
              <p:cNvPr id="6" name="QC_7_BD.5_2#cb411bdeb.choices?vaa=1&amp;vcp=1&amp;vop=1&amp;pid=b704aa48a&amp;color=36,64,97&amp;vtp=1&amp;bbb=1"/>
              <p:cNvSpPr/>
              <p:nvPr/>
            </p:nvSpPr>
            <p:spPr>
              <a:xfrm>
                <a:off x="539496" y="2627336"/>
                <a:ext cx="11109960" cy="1611440"/>
              </a:xfrm>
              <a:prstGeom prst="rect">
                <a:avLst/>
              </a:prstGeom>
              <a:noFill/>
              <a:ln/>
            </p:spPr>
            <p:txBody>
              <a:bodyPr wrap="none" lIns="0" tIns="0" rIns="0" bIns="0" rtlCol="0" anchor="t"/>
              <a:lstStyle/>
              <a:p>
                <a:pPr algn="l" latinLnBrk="1">
                  <a:lnSpc>
                    <a:spcPts val="3300"/>
                  </a:lnSpc>
                </a:pPr>
                <a:r>
                  <a:rPr lang="en-US" altLang="zh-CN" sz="1800" b="0" i="0" dirty="0">
                    <a:solidFill>
                      <a:srgbClr val="244061"/>
                    </a:solidFill>
                    <a:latin typeface="Times New Roman" pitchFamily="34" charset="0"/>
                    <a:ea typeface="微软雅黑" pitchFamily="34" charset="-122"/>
                    <a:cs typeface="Times New Roman" pitchFamily="34" charset="-120"/>
                  </a:rPr>
                  <a:t>A.变量</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𝑋</m:t>
                    </m:r>
                  </m:oMath>
                </a14:m>
                <a:r>
                  <a:rPr lang="en-US" altLang="zh-CN" sz="1800" b="0" i="0" dirty="0">
                    <a:solidFill>
                      <a:srgbClr val="244061"/>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𝑌</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独立</a:t>
                </a:r>
                <a:endParaRPr lang="en-US" altLang="zh-CN" sz="1800" dirty="0">
                  <a:solidFill>
                    <a:srgbClr val="244061"/>
                  </a:solidFill>
                </a:endParaRPr>
              </a:p>
              <a:p>
                <a:pPr latinLnBrk="1">
                  <a:lnSpc>
                    <a:spcPts val="3300"/>
                  </a:lnSpc>
                </a:pPr>
                <a:r>
                  <a:rPr lang="en-US" altLang="zh-CN" b="0" i="0">
                    <a:solidFill>
                      <a:srgbClr val="244061"/>
                    </a:solidFill>
                    <a:latin typeface="Times New Roman" pitchFamily="34" charset="0"/>
                    <a:ea typeface="微软雅黑" pitchFamily="34" charset="-122"/>
                    <a:cs typeface="Times New Roman" pitchFamily="34" charset="-120"/>
                  </a:rPr>
                  <a:t>B</a:t>
                </a:r>
                <a:r>
                  <a:rPr lang="en-US" altLang="zh-CN" sz="1800" b="0" i="0" dirty="0">
                    <a:solidFill>
                      <a:srgbClr val="244061"/>
                    </a:solidFill>
                    <a:latin typeface="Times New Roman" pitchFamily="34" charset="0"/>
                    <a:ea typeface="微软雅黑" pitchFamily="34" charset="-122"/>
                    <a:cs typeface="Times New Roman" pitchFamily="34" charset="-120"/>
                  </a:rPr>
                  <a:t>.变量</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𝑋</m:t>
                    </m:r>
                  </m:oMath>
                </a14:m>
                <a:r>
                  <a:rPr lang="en-US" altLang="zh-CN" sz="1800" b="0" i="0" dirty="0">
                    <a:solidFill>
                      <a:srgbClr val="244061"/>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𝑌</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独立，这个结论犯错误的概率不超过0.005</a:t>
                </a:r>
                <a:endParaRPr lang="en-US" altLang="zh-CN" sz="1800" dirty="0">
                  <a:solidFill>
                    <a:srgbClr val="244061"/>
                  </a:solidFill>
                </a:endParaRPr>
              </a:p>
              <a:p>
                <a:pPr latinLnBrk="1">
                  <a:lnSpc>
                    <a:spcPts val="3300"/>
                  </a:lnSpc>
                </a:pPr>
                <a:r>
                  <a:rPr lang="en-US" altLang="zh-CN" b="0" i="0">
                    <a:solidFill>
                      <a:srgbClr val="244061"/>
                    </a:solidFill>
                    <a:latin typeface="Times New Roman" pitchFamily="34" charset="0"/>
                    <a:ea typeface="微软雅黑" pitchFamily="34" charset="-122"/>
                    <a:cs typeface="Times New Roman" pitchFamily="34" charset="-120"/>
                  </a:rPr>
                  <a:t>C</a:t>
                </a:r>
                <a:r>
                  <a:rPr lang="en-US" altLang="zh-CN" sz="1800" b="0" i="0" dirty="0">
                    <a:solidFill>
                      <a:srgbClr val="244061"/>
                    </a:solidFill>
                    <a:latin typeface="Times New Roman" pitchFamily="34" charset="0"/>
                    <a:ea typeface="微软雅黑" pitchFamily="34" charset="-122"/>
                    <a:cs typeface="Times New Roman" pitchFamily="34" charset="-120"/>
                  </a:rPr>
                  <a:t>.变量</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𝑋</m:t>
                    </m:r>
                  </m:oMath>
                </a14:m>
                <a:r>
                  <a:rPr lang="en-US" altLang="zh-CN" sz="1800" b="0" i="0" dirty="0">
                    <a:solidFill>
                      <a:srgbClr val="244061"/>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𝑌</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有关联</a:t>
                </a:r>
                <a:endParaRPr lang="en-US" altLang="zh-CN" sz="1800" dirty="0">
                  <a:solidFill>
                    <a:srgbClr val="244061"/>
                  </a:solidFill>
                </a:endParaRP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D</a:t>
                </a:r>
                <a:r>
                  <a:rPr lang="en-US" altLang="zh-CN" sz="1800" b="0" i="0" dirty="0">
                    <a:solidFill>
                      <a:srgbClr val="244061"/>
                    </a:solidFill>
                    <a:latin typeface="Times New Roman" pitchFamily="34" charset="0"/>
                    <a:ea typeface="微软雅黑" pitchFamily="34" charset="-122"/>
                    <a:cs typeface="Times New Roman" pitchFamily="34" charset="-120"/>
                  </a:rPr>
                  <a:t>.变量</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𝑋</m:t>
                    </m:r>
                  </m:oMath>
                </a14:m>
                <a:r>
                  <a:rPr lang="en-US" altLang="zh-CN" sz="1800" b="0" i="0" dirty="0">
                    <a:solidFill>
                      <a:srgbClr val="244061"/>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0" i="0" smtClean="0">
                        <a:solidFill>
                          <a:srgbClr val="244061"/>
                        </a:solidFill>
                        <a:latin typeface="Cambria Math" pitchFamily="34" charset="0"/>
                        <a:ea typeface="Cambria Math" pitchFamily="34" charset="-122"/>
                        <a:cs typeface="Cambria Math" pitchFamily="34" charset="-120"/>
                      </a:rPr>
                      <m:t>𝑌</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有关联，这个结论犯错误的概率不超过0.005</a:t>
                </a:r>
                <a:endParaRPr lang="en-US" altLang="zh-CN" sz="1800" dirty="0">
                  <a:solidFill>
                    <a:srgbClr val="244061"/>
                  </a:solidFill>
                </a:endParaRPr>
              </a:p>
            </p:txBody>
          </p:sp>
        </mc:Choice>
        <mc:Fallback xmlns="">
          <p:sp>
            <p:nvSpPr>
              <p:cNvPr id="6" name="QC_7_BD.5_2#cb411bdeb.choices?vaa=1&amp;vcp=1&amp;vop=1&amp;pid=b704aa48a&amp;color=36,64,97&amp;vtp=1&amp;bbb=1"/>
              <p:cNvSpPr>
                <a:spLocks noRot="1" noChangeAspect="1" noMove="1" noResize="1" noEditPoints="1" noAdjustHandles="1" noChangeArrowheads="1" noChangeShapeType="1" noTextEdit="1"/>
              </p:cNvSpPr>
              <p:nvPr/>
            </p:nvSpPr>
            <p:spPr>
              <a:xfrm>
                <a:off x="539496" y="2627336"/>
                <a:ext cx="11109960" cy="1611440"/>
              </a:xfrm>
              <a:prstGeom prst="rect">
                <a:avLst/>
              </a:prstGeom>
              <a:blipFill>
                <a:blip r:embed="rId4"/>
                <a:stretch>
                  <a:fillRect l="-1317" b="-8712"/>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7" name="QC_7_AS.6_1#cb411bdeb?vaa=1&amp;vcp=1&amp;vop=1&amp;pid=b704aa48a&amp;color=36,64,97&amp;vtp=1&amp;bbb=1&amp;hb=1"/>
              <p:cNvSpPr/>
              <p:nvPr/>
            </p:nvSpPr>
            <p:spPr>
              <a:xfrm>
                <a:off x="539496" y="4240236"/>
                <a:ext cx="11109960" cy="773240"/>
              </a:xfrm>
              <a:prstGeom prst="rect">
                <a:avLst/>
              </a:prstGeom>
              <a:noFill/>
              <a:ln/>
            </p:spPr>
            <p:txBody>
              <a:bodyPr wrap="none" lIns="0" tIns="0" rIns="0" bIns="0" rtlCol="0" anchor="t"/>
              <a:lstStyle/>
              <a:p>
                <a:pPr algn="l" latinLnBrk="1">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0" i="0" dirty="0">
                    <a:solidFill>
                      <a:srgbClr val="003760"/>
                    </a:solidFill>
                    <a:latin typeface="Times New Roman" pitchFamily="34" charset="0"/>
                    <a:ea typeface="微软雅黑" pitchFamily="34" charset="-122"/>
                    <a:cs typeface="Times New Roman" pitchFamily="34" charset="-120"/>
                  </a:rPr>
                  <a:t>因为</a:t>
                </a:r>
                <a14:m>
                  <m:oMath xmlns:m="http://schemas.openxmlformats.org/officeDocument/2006/math">
                    <m:sSup>
                      <m:sSupPr>
                        <m:ctrlPr>
                          <a:rPr lang="en-US" altLang="zh-CN" sz="1800" b="0" i="1" dirty="0" smtClean="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003760"/>
                            </a:solidFill>
                            <a:latin typeface="Cambria Math" pitchFamily="34" charset="0"/>
                            <a:ea typeface="Cambria Math" pitchFamily="34" charset="-122"/>
                            <a:cs typeface="Cambria Math" pitchFamily="34" charset="-120"/>
                          </a:rPr>
                          <m:t>𝜒</m:t>
                        </m:r>
                      </m:e>
                      <m:sup>
                        <m:r>
                          <a:rPr lang="en-US" altLang="zh-CN" sz="1800" b="0" i="0">
                            <a:solidFill>
                              <a:srgbClr val="003760"/>
                            </a:solidFill>
                            <a:latin typeface="Cambria Math" pitchFamily="34" charset="0"/>
                            <a:ea typeface="Cambria Math" pitchFamily="34" charset="-122"/>
                            <a:cs typeface="Cambria Math" pitchFamily="34" charset="-120"/>
                          </a:rPr>
                          <m:t>2</m:t>
                        </m:r>
                      </m:sup>
                    </m:sSup>
                    <m:r>
                      <a:rPr lang="en-US" altLang="zh-CN" sz="1800" b="0" i="0" smtClean="0">
                        <a:solidFill>
                          <a:srgbClr val="003760"/>
                        </a:solidFill>
                        <a:latin typeface="Cambria Math" pitchFamily="34" charset="0"/>
                        <a:ea typeface="Cambria Math" pitchFamily="34" charset="-122"/>
                        <a:cs typeface="Cambria Math" pitchFamily="34" charset="-120"/>
                      </a:rPr>
                      <m:t>=4.881&lt;7.879</m:t>
                    </m:r>
                  </m:oMath>
                </a14:m>
                <a:r>
                  <a:rPr lang="en-US" altLang="zh-CN" sz="1800" b="0" i="0" dirty="0">
                    <a:solidFill>
                      <a:srgbClr val="003760"/>
                    </a:solidFill>
                    <a:latin typeface="Times New Roman" pitchFamily="34" charset="0"/>
                    <a:ea typeface="微软雅黑" pitchFamily="34" charset="-122"/>
                    <a:cs typeface="Times New Roman" pitchFamily="34" charset="-120"/>
                  </a:rPr>
                  <a:t>，所以没有充分的证据推断变量</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𝑋</m:t>
                    </m:r>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𝑌</m:t>
                    </m:r>
                  </m:oMath>
                </a14:m>
                <a:r>
                  <a:rPr lang="en-US" altLang="zh-CN" sz="1800" b="0" i="0" dirty="0">
                    <a:solidFill>
                      <a:srgbClr val="003760"/>
                    </a:solidFill>
                    <a:latin typeface="Times New Roman" pitchFamily="34" charset="0"/>
                    <a:ea typeface="微软雅黑" pitchFamily="34" charset="-122"/>
                    <a:cs typeface="Times New Roman" pitchFamily="34" charset="-120"/>
                  </a:rPr>
                  <a:t>有关联，因此可以认为变量</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𝑋</m:t>
                    </m:r>
                  </m:oMath>
                </a14:m>
                <a:r>
                  <a:rPr lang="en-US" altLang="zh-CN" sz="1800" b="0" i="0" dirty="0">
                    <a:solidFill>
                      <a:srgbClr val="003760"/>
                    </a:solidFill>
                    <a:latin typeface="Times New Roman" pitchFamily="34" charset="0"/>
                    <a:ea typeface="微软雅黑" pitchFamily="34" charset="-122"/>
                    <a:cs typeface="Times New Roman" pitchFamily="34" charset="-120"/>
                  </a:rPr>
                  <a:t>与</a:t>
                </a:r>
                <a14:m>
                  <m:oMath xmlns:m="http://schemas.openxmlformats.org/officeDocument/2006/math">
                    <m:r>
                      <a:rPr lang="en-US" altLang="zh-CN" sz="1800" b="0" i="0" smtClean="0">
                        <a:solidFill>
                          <a:srgbClr val="003760"/>
                        </a:solidFill>
                        <a:latin typeface="Cambria Math" pitchFamily="34" charset="0"/>
                        <a:ea typeface="Cambria Math" pitchFamily="34" charset="-122"/>
                        <a:cs typeface="Cambria Math" pitchFamily="34" charset="-120"/>
                      </a:rPr>
                      <m:t>𝑌</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独立</a:t>
                </a:r>
              </a:p>
              <a:p>
                <a:pPr latinLnBrk="1">
                  <a:lnSpc>
                    <a:spcPts val="3100"/>
                  </a:lnSpc>
                </a:pPr>
                <a:r>
                  <a:rPr lang="en-US" altLang="zh-CN" b="0" i="0">
                    <a:solidFill>
                      <a:srgbClr val="FF8827"/>
                    </a:solidFill>
                    <a:latin typeface="Times New Roman" pitchFamily="34" charset="0"/>
                    <a:ea typeface="微软雅黑" pitchFamily="34" charset="-122"/>
                    <a:cs typeface="Times New Roman" pitchFamily="34" charset="-120"/>
                  </a:rPr>
                  <a:t>（</a:t>
                </a:r>
                <a:r>
                  <a:rPr lang="en-US" altLang="zh-CN" b="0" i="0" dirty="0">
                    <a:solidFill>
                      <a:srgbClr val="FF8827"/>
                    </a:solidFill>
                    <a:latin typeface="Times New Roman" pitchFamily="34" charset="0"/>
                    <a:ea typeface="微软雅黑" pitchFamily="34" charset="-122"/>
                    <a:cs typeface="Times New Roman" pitchFamily="34" charset="-120"/>
                  </a:rPr>
                  <a:t>提示：独立与有关联是相反的概念）</a:t>
                </a:r>
                <a:r>
                  <a:rPr lang="en-US" altLang="zh-CN" b="0" i="0" dirty="0">
                    <a:solidFill>
                      <a:srgbClr val="003760"/>
                    </a:solidFill>
                    <a:latin typeface="Times New Roman" pitchFamily="34" charset="0"/>
                    <a:ea typeface="微软雅黑" pitchFamily="34" charset="-122"/>
                    <a:cs typeface="Times New Roman" pitchFamily="34" charset="-120"/>
                  </a:rPr>
                  <a:t>.故选A.</a:t>
                </a:r>
                <a:endParaRPr lang="en-US" altLang="zh-CN" dirty="0">
                  <a:solidFill>
                    <a:srgbClr val="003760"/>
                  </a:solidFill>
                </a:endParaRPr>
              </a:p>
            </p:txBody>
          </p:sp>
        </mc:Choice>
        <mc:Fallback xmlns="">
          <p:sp>
            <p:nvSpPr>
              <p:cNvPr id="7" name="QC_7_AS.6_1#cb411bdeb?vaa=1&amp;vcp=1&amp;vop=1&amp;pid=b704aa48a&amp;color=36,64,97&amp;vtp=1&amp;bbb=1&amp;hb=1"/>
              <p:cNvSpPr>
                <a:spLocks noRot="1" noChangeAspect="1" noMove="1" noResize="1" noEditPoints="1" noAdjustHandles="1" noChangeArrowheads="1" noChangeShapeType="1" noTextEdit="1"/>
              </p:cNvSpPr>
              <p:nvPr/>
            </p:nvSpPr>
            <p:spPr>
              <a:xfrm>
                <a:off x="539496" y="4240236"/>
                <a:ext cx="11109960" cy="773240"/>
              </a:xfrm>
              <a:prstGeom prst="rect">
                <a:avLst/>
              </a:prstGeom>
              <a:blipFill>
                <a:blip r:embed="rId5"/>
                <a:stretch>
                  <a:fillRect l="-1317" b="-1825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anim calcmode="lin" valueType="num">
                                      <p:cBhvr>
                                        <p:cTn id="8" dur="500" fill="hold"/>
                                        <p:tgtEl>
                                          <p:spTgt spid="7">
                                            <p:bg/>
                                          </p:spTgt>
                                        </p:tgtEl>
                                        <p:attrNameLst>
                                          <p:attrName>ppt_x</p:attrName>
                                        </p:attrNameLst>
                                      </p:cBhvr>
                                      <p:tavLst>
                                        <p:tav tm="0">
                                          <p:val>
                                            <p:strVal val="#ppt_x"/>
                                          </p:val>
                                        </p:tav>
                                        <p:tav tm="100000">
                                          <p:val>
                                            <p:strVal val="#ppt_x"/>
                                          </p:val>
                                        </p:tav>
                                      </p:tavLst>
                                    </p:anim>
                                    <p:anim calcmode="lin" valueType="num">
                                      <p:cBhvr>
                                        <p:cTn id="9" dur="500" fill="hold"/>
                                        <p:tgtEl>
                                          <p:spTgt spid="7">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fade">
                                      <p:cBhvr>
                                        <p:cTn id="12" dur="500"/>
                                        <p:tgtEl>
                                          <p:spTgt spid="7">
                                            <p:txEl>
                                              <p:pRg st="0" end="0"/>
                                            </p:txEl>
                                          </p:spTgt>
                                        </p:tgtEl>
                                      </p:cBhvr>
                                    </p:animEffect>
                                    <p:anim calcmode="lin" valueType="num">
                                      <p:cBhvr>
                                        <p:cTn id="1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7">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Effect transition="in" filter="fade">
                                      <p:cBhvr>
                                        <p:cTn id="17" dur="500"/>
                                        <p:tgtEl>
                                          <p:spTgt spid="7">
                                            <p:txEl>
                                              <p:pRg st="1" end="1"/>
                                            </p:txEl>
                                          </p:spTgt>
                                        </p:tgtEl>
                                      </p:cBhvr>
                                    </p:animEffect>
                                    <p:anim calcmode="lin" valueType="num">
                                      <p:cBhvr>
                                        <p:cTn id="18"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7">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5">
                                            <p:bg/>
                                          </p:spTgt>
                                        </p:tgtEl>
                                        <p:attrNameLst>
                                          <p:attrName>style.visibility</p:attrName>
                                        </p:attrNameLst>
                                      </p:cBhvr>
                                      <p:to>
                                        <p:strVal val="visible"/>
                                      </p:to>
                                    </p:set>
                                    <p:animEffect transition="in" filter="fade">
                                      <p:cBhvr>
                                        <p:cTn id="24" dur="500"/>
                                        <p:tgtEl>
                                          <p:spTgt spid="5">
                                            <p:bg/>
                                          </p:spTgt>
                                        </p:tgtEl>
                                      </p:cBhvr>
                                    </p:animEffect>
                                    <p:anim calcmode="lin" valueType="num">
                                      <p:cBhvr>
                                        <p:cTn id="25" dur="500" fill="hold"/>
                                        <p:tgtEl>
                                          <p:spTgt spid="5">
                                            <p:bg/>
                                          </p:spTgt>
                                        </p:tgtEl>
                                        <p:attrNameLst>
                                          <p:attrName>ppt_x</p:attrName>
                                        </p:attrNameLst>
                                      </p:cBhvr>
                                      <p:tavLst>
                                        <p:tav tm="0">
                                          <p:val>
                                            <p:strVal val="#ppt_x"/>
                                          </p:val>
                                        </p:tav>
                                        <p:tav tm="100000">
                                          <p:val>
                                            <p:strVal val="#ppt_x"/>
                                          </p:val>
                                        </p:tav>
                                      </p:tavLst>
                                    </p:anim>
                                    <p:anim calcmode="lin" valueType="num">
                                      <p:cBhvr>
                                        <p:cTn id="26" dur="500" fill="hold"/>
                                        <p:tgtEl>
                                          <p:spTgt spid="5">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anim calcmode="lin" valueType="num">
                                      <p:cBhvr>
                                        <p:cTn id="30"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31" dur="5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7"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BD.9_1#a4f37a10e?vcp=1&amp;vop=1&amp;pid=b704aa48a&amp;color=36,64,97&amp;vtp=1&amp;bt=1&amp;bbb=1&amp;hb=1"/>
              <p:cNvSpPr/>
              <p:nvPr/>
            </p:nvSpPr>
            <p:spPr>
              <a:xfrm>
                <a:off x="539496" y="1042370"/>
                <a:ext cx="11109960" cy="773240"/>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例4</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仿宋" pitchFamily="34" charset="0"/>
                    <a:ea typeface="仿宋" pitchFamily="34" charset="-122"/>
                    <a:cs typeface="仿宋" pitchFamily="34" charset="-120"/>
                  </a:rPr>
                  <a:t>[山东临沂2025高二期末]</a:t>
                </a:r>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为了普及安全教育，某学校从学生中随机抽取男生、女生各</a:t>
                </a:r>
                <a:r>
                  <a:rPr lang="en-US" altLang="zh-CN" sz="1800" b="0" i="0">
                    <a:solidFill>
                      <a:srgbClr val="244061"/>
                    </a:solidFill>
                    <a:latin typeface="Times New Roman" pitchFamily="34" charset="0"/>
                    <a:ea typeface="微软雅黑" pitchFamily="34" charset="-122"/>
                    <a:cs typeface="Times New Roman" pitchFamily="34" charset="-120"/>
                  </a:rPr>
                  <a:t>100名进行安全知识</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测试</a:t>
                </a:r>
                <a:r>
                  <a:rPr lang="en-US" altLang="zh-CN" b="0" i="0" dirty="0">
                    <a:solidFill>
                      <a:srgbClr val="244061"/>
                    </a:solidFill>
                    <a:latin typeface="Times New Roman" pitchFamily="34" charset="0"/>
                    <a:ea typeface="微软雅黑" pitchFamily="34" charset="-122"/>
                    <a:cs typeface="Times New Roman" pitchFamily="34" charset="-120"/>
                  </a:rPr>
                  <a:t>.已知这200名学生的测试成绩中有</a:t>
                </a:r>
                <a14:m>
                  <m:oMath xmlns:m="http://schemas.openxmlformats.org/officeDocument/2006/math">
                    <m:r>
                      <a:rPr lang="en-US" altLang="zh-CN" b="0" i="0">
                        <a:solidFill>
                          <a:srgbClr val="244061"/>
                        </a:solidFill>
                        <a:latin typeface="Cambria Math" pitchFamily="34" charset="0"/>
                        <a:ea typeface="Cambria Math" pitchFamily="34" charset="-122"/>
                        <a:cs typeface="Cambria Math" pitchFamily="34" charset="-120"/>
                      </a:rPr>
                      <m:t>85%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b="0" i="0" dirty="0">
                    <a:solidFill>
                      <a:srgbClr val="244061"/>
                    </a:solidFill>
                    <a:latin typeface="Times New Roman" pitchFamily="34" charset="0"/>
                    <a:ea typeface="微软雅黑" pitchFamily="34" charset="-122"/>
                    <a:cs typeface="Times New Roman" pitchFamily="34" charset="-120"/>
                  </a:rPr>
                  <a:t>的学生成绩超过90分，具体情况如表所示.</a:t>
                </a:r>
                <a:endParaRPr lang="en-US" altLang="zh-CN" dirty="0"/>
              </a:p>
            </p:txBody>
          </p:sp>
        </mc:Choice>
        <mc:Fallback xmlns="">
          <p:sp>
            <p:nvSpPr>
              <p:cNvPr id="2" name="QO_7_BD.9_1#a4f37a10e?vcp=1&amp;vop=1&amp;pid=b704aa48a&amp;color=36,64,97&amp;vtp=1&amp;bt=1&amp;bbb=1&amp;hb=1"/>
              <p:cNvSpPr>
                <a:spLocks noRot="1" noChangeAspect="1" noMove="1" noResize="1" noEditPoints="1" noAdjustHandles="1" noChangeArrowheads="1" noChangeShapeType="1" noTextEdit="1"/>
              </p:cNvSpPr>
              <p:nvPr/>
            </p:nvSpPr>
            <p:spPr>
              <a:xfrm>
                <a:off x="539496" y="1042370"/>
                <a:ext cx="11109960" cy="773240"/>
              </a:xfrm>
              <a:prstGeom prst="rect">
                <a:avLst/>
              </a:prstGeom>
              <a:blipFill>
                <a:blip r:embed="rId3"/>
                <a:stretch>
                  <a:fillRect l="-1317" r="-220" b="-17323"/>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13" name="QO_7_BD.9_2#a4f37a10e?colgroup=6,27,13&amp;vcp=1&amp;vop=1&amp;pid=b704aa48a&amp;color=36,64,97&amp;vtp=1&amp;bbb=1"/>
              <p:cNvGraphicFramePr>
                <a:graphicFrameLocks noGrp="1"/>
              </p:cNvGraphicFramePr>
              <p:nvPr>
                <p:extLst>
                  <p:ext uri="{D42A27DB-BD31-4B8C-83A1-F6EECF244321}">
                    <p14:modId xmlns:p14="http://schemas.microsoft.com/office/powerpoint/2010/main" val="831319594"/>
                  </p:ext>
                </p:extLst>
              </p:nvPr>
            </p:nvGraphicFramePr>
            <p:xfrm>
              <a:off x="539496" y="1947499"/>
              <a:ext cx="11073384" cy="1931164"/>
            </p:xfrm>
            <a:graphic>
              <a:graphicData uri="http://schemas.openxmlformats.org/drawingml/2006/table">
                <a:tbl>
                  <a:tblPr/>
                  <a:tblGrid>
                    <a:gridCol w="1527048">
                      <a:extLst>
                        <a:ext uri="{9D8B030D-6E8A-4147-A177-3AD203B41FA5}">
                          <a16:colId xmlns:a16="http://schemas.microsoft.com/office/drawing/2014/main" val="20000"/>
                        </a:ext>
                      </a:extLst>
                    </a:gridCol>
                    <a:gridCol w="3182112">
                      <a:extLst>
                        <a:ext uri="{9D8B030D-6E8A-4147-A177-3AD203B41FA5}">
                          <a16:colId xmlns:a16="http://schemas.microsoft.com/office/drawing/2014/main" val="20001"/>
                        </a:ext>
                      </a:extLst>
                    </a:gridCol>
                    <a:gridCol w="3182112">
                      <a:extLst>
                        <a:ext uri="{9D8B030D-6E8A-4147-A177-3AD203B41FA5}">
                          <a16:colId xmlns:a16="http://schemas.microsoft.com/office/drawing/2014/main" val="20002"/>
                        </a:ext>
                      </a:extLst>
                    </a:gridCol>
                    <a:gridCol w="3182112">
                      <a:extLst>
                        <a:ext uri="{9D8B030D-6E8A-4147-A177-3AD203B41FA5}">
                          <a16:colId xmlns:a16="http://schemas.microsoft.com/office/drawing/2014/main" val="20003"/>
                        </a:ext>
                      </a:extLst>
                    </a:gridCol>
                  </a:tblGrid>
                  <a:tr h="385382">
                    <a:tc rowSpan="2">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性别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了解安全知识的程度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rowSpan="2">
                      <a:txBody>
                        <a:bodyPr/>
                        <a:lstStyle/>
                        <a:p>
                          <a:pPr algn="ctr" latinLnBrk="1" hangingPunct="0">
                            <a:lnSpc>
                              <a:spcPts val="2700"/>
                            </a:lnSpc>
                          </a:pPr>
                          <a:r>
                            <a:rPr lang="en-US" altLang="zh-CN" sz="1800" b="1" i="0" dirty="0">
                              <a:solidFill>
                                <a:srgbClr val="244061"/>
                              </a:solidFill>
                              <a:latin typeface="Times New Roman" pitchFamily="34" charset="0"/>
                              <a:ea typeface="微软雅黑" pitchFamily="34" charset="-122"/>
                              <a:cs typeface="Times New Roman"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5191">
                    <a:tc vMerge="1">
                      <a:txBody>
                        <a:bodyPr/>
                        <a:lstStyle/>
                        <a:p>
                          <a:endParaRPr lang="zh-CN"/>
                        </a:p>
                      </a:txBody>
                      <a:tcPr/>
                    </a:tc>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得分不超过90分的人数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得分超过</a:t>
                          </a:r>
                          <a:r>
                            <a:rPr lang="en-US" altLang="zh-CN" sz="1800" b="1" i="0">
                              <a:solidFill>
                                <a:srgbClr val="244061"/>
                              </a:solidFill>
                              <a:latin typeface="SimSun" pitchFamily="34" charset="0"/>
                              <a:ea typeface="SimSun" pitchFamily="34" charset="-122"/>
                              <a:cs typeface="SimSun" pitchFamily="34" charset="-120"/>
                            </a:rPr>
                            <a:t> </a:t>
                          </a:r>
                          <a:r>
                            <a:rPr lang="en-US" altLang="zh-CN" sz="1800" b="1" i="0">
                              <a:solidFill>
                                <a:srgbClr val="244061"/>
                              </a:solidFill>
                              <a:latin typeface="Times New Roman" pitchFamily="34" charset="0"/>
                              <a:ea typeface="微软雅黑" pitchFamily="34" charset="-122"/>
                              <a:cs typeface="Times New Roman" pitchFamily="34" charset="-120"/>
                            </a:rPr>
                            <a:t>90分的人数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xBody>
                        <a:bodyPr/>
                        <a:lstStyle/>
                        <a:p>
                          <a:endParaRPr lang="zh-CN"/>
                        </a:p>
                      </a:txBody>
                      <a:tcPr/>
                    </a:tc>
                    <a:extLst>
                      <a:ext uri="{0D108BD9-81ED-4DB2-BD59-A6C34878D82A}">
                        <a16:rowId xmlns:a16="http://schemas.microsoft.com/office/drawing/2014/main" val="10001"/>
                      </a:ext>
                    </a:extLst>
                  </a:tr>
                  <a:tr h="389827">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男生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𝜆</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10+</m:t>
                              </m:r>
                              <m:r>
                                <a:rPr lang="en-US" altLang="zh-CN" sz="1800" b="0" i="0" spc="-100">
                                  <a:solidFill>
                                    <a:srgbClr val="244061"/>
                                  </a:solidFill>
                                  <a:latin typeface="Cambria Math" pitchFamily="34" charset="0"/>
                                  <a:ea typeface="Cambria Math" pitchFamily="34" charset="-122"/>
                                  <a:cs typeface="Cambria Math" pitchFamily="34" charset="-120"/>
                                </a:rPr>
                                <m:t>𝜆</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85382">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女生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𝑡</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𝜇</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𝑡</m:t>
                              </m:r>
                              <m:r>
                                <a:rPr lang="en-US" altLang="zh-CN" sz="1800" b="0" i="0" spc="-100">
                                  <a:solidFill>
                                    <a:srgbClr val="244061"/>
                                  </a:solidFill>
                                  <a:latin typeface="Cambria Math" pitchFamily="34" charset="0"/>
                                  <a:ea typeface="Cambria Math" pitchFamily="34" charset="-122"/>
                                  <a:cs typeface="Cambria Math" pitchFamily="34" charset="-120"/>
                                </a:rPr>
                                <m:t>+</m:t>
                              </m:r>
                              <m:r>
                                <a:rPr lang="en-US" altLang="zh-CN" sz="1800" b="0" i="0" spc="-100">
                                  <a:solidFill>
                                    <a:srgbClr val="244061"/>
                                  </a:solidFill>
                                  <a:latin typeface="Cambria Math" pitchFamily="34" charset="0"/>
                                  <a:ea typeface="Cambria Math" pitchFamily="34" charset="-122"/>
                                  <a:cs typeface="Cambria Math" pitchFamily="34" charset="-120"/>
                                </a:rPr>
                                <m:t>𝜇</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385382">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10+</m:t>
                              </m:r>
                              <m:r>
                                <a:rPr lang="en-US" altLang="zh-CN" sz="1800" b="0" i="0" spc="-100">
                                  <a:solidFill>
                                    <a:srgbClr val="244061"/>
                                  </a:solidFill>
                                  <a:latin typeface="Cambria Math" pitchFamily="34" charset="0"/>
                                  <a:ea typeface="Cambria Math" pitchFamily="34" charset="-122"/>
                                  <a:cs typeface="Cambria Math" pitchFamily="34" charset="-120"/>
                                </a:rPr>
                                <m:t>𝑡</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𝜆</m:t>
                              </m:r>
                              <m:r>
                                <a:rPr lang="en-US" altLang="zh-CN" sz="1800" b="0" i="0" spc="-100">
                                  <a:solidFill>
                                    <a:srgbClr val="244061"/>
                                  </a:solidFill>
                                  <a:latin typeface="Cambria Math" pitchFamily="34" charset="0"/>
                                  <a:ea typeface="Cambria Math" pitchFamily="34" charset="-122"/>
                                  <a:cs typeface="Cambria Math" pitchFamily="34" charset="-120"/>
                                </a:rPr>
                                <m:t>+</m:t>
                              </m:r>
                              <m:r>
                                <a:rPr lang="en-US" altLang="zh-CN" sz="1800" b="0" i="0" spc="-100">
                                  <a:solidFill>
                                    <a:srgbClr val="244061"/>
                                  </a:solidFill>
                                  <a:latin typeface="Cambria Math" pitchFamily="34" charset="0"/>
                                  <a:ea typeface="Cambria Math" pitchFamily="34" charset="-122"/>
                                  <a:cs typeface="Cambria Math" pitchFamily="34" charset="-120"/>
                                </a:rPr>
                                <m:t>𝜇</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600"/>
                            </a:lnSpc>
                          </a:pP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10+</m:t>
                              </m:r>
                              <m:r>
                                <a:rPr lang="en-US" altLang="zh-CN" sz="1800" b="0" i="0" spc="-100">
                                  <a:solidFill>
                                    <a:srgbClr val="244061"/>
                                  </a:solidFill>
                                  <a:latin typeface="Cambria Math" pitchFamily="34" charset="0"/>
                                  <a:ea typeface="Cambria Math" pitchFamily="34" charset="-122"/>
                                  <a:cs typeface="Cambria Math" pitchFamily="34" charset="-120"/>
                                </a:rPr>
                                <m:t>𝑡</m:t>
                              </m:r>
                              <m:r>
                                <a:rPr lang="en-US" altLang="zh-CN" sz="1800" b="0" i="0" spc="-100">
                                  <a:solidFill>
                                    <a:srgbClr val="244061"/>
                                  </a:solidFill>
                                  <a:latin typeface="Cambria Math" pitchFamily="34" charset="0"/>
                                  <a:ea typeface="Cambria Math" pitchFamily="34" charset="-122"/>
                                  <a:cs typeface="Cambria Math" pitchFamily="34" charset="-120"/>
                                </a:rPr>
                                <m:t>+</m:t>
                              </m:r>
                              <m:r>
                                <a:rPr lang="en-US" altLang="zh-CN" sz="1800" b="0" i="0" spc="-100">
                                  <a:solidFill>
                                    <a:srgbClr val="244061"/>
                                  </a:solidFill>
                                  <a:latin typeface="Cambria Math" pitchFamily="34" charset="0"/>
                                  <a:ea typeface="Cambria Math" pitchFamily="34" charset="-122"/>
                                  <a:cs typeface="Cambria Math" pitchFamily="34" charset="-120"/>
                                </a:rPr>
                                <m:t>𝜆</m:t>
                              </m:r>
                              <m:r>
                                <a:rPr lang="en-US" altLang="zh-CN" sz="1800" b="0" i="0" spc="-100">
                                  <a:solidFill>
                                    <a:srgbClr val="244061"/>
                                  </a:solidFill>
                                  <a:latin typeface="Cambria Math" pitchFamily="34" charset="0"/>
                                  <a:ea typeface="Cambria Math" pitchFamily="34" charset="-122"/>
                                  <a:cs typeface="Cambria Math" pitchFamily="34" charset="-120"/>
                                </a:rPr>
                                <m:t>+</m:t>
                              </m:r>
                              <m:r>
                                <a:rPr lang="en-US" altLang="zh-CN" sz="1800" b="0" i="0" spc="-100">
                                  <a:solidFill>
                                    <a:srgbClr val="244061"/>
                                  </a:solidFill>
                                  <a:latin typeface="Cambria Math" pitchFamily="34" charset="0"/>
                                  <a:ea typeface="Cambria Math" pitchFamily="34" charset="-122"/>
                                  <a:cs typeface="Cambria Math" pitchFamily="34" charset="-120"/>
                                </a:rPr>
                                <m:t>𝜇</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mc:Choice>
        <mc:Fallback xmlns="">
          <p:graphicFrame>
            <p:nvGraphicFramePr>
              <p:cNvPr id="13" name="QO_7_BD.9_2#a4f37a10e?colgroup=6,27,13&amp;vcp=1&amp;vop=1&amp;pid=b704aa48a&amp;color=36,64,97&amp;vtp=1&amp;bbb=1"/>
              <p:cNvGraphicFramePr>
                <a:graphicFrameLocks noGrp="1"/>
              </p:cNvGraphicFramePr>
              <p:nvPr>
                <p:extLst>
                  <p:ext uri="{D42A27DB-BD31-4B8C-83A1-F6EECF244321}">
                    <p14:modId xmlns:p14="http://schemas.microsoft.com/office/powerpoint/2010/main" val="831319594"/>
                  </p:ext>
                </p:extLst>
              </p:nvPr>
            </p:nvGraphicFramePr>
            <p:xfrm>
              <a:off x="539496" y="1947499"/>
              <a:ext cx="11073384" cy="1931164"/>
            </p:xfrm>
            <a:graphic>
              <a:graphicData uri="http://schemas.openxmlformats.org/drawingml/2006/table">
                <a:tbl>
                  <a:tblPr/>
                  <a:tblGrid>
                    <a:gridCol w="1527048">
                      <a:extLst>
                        <a:ext uri="{9D8B030D-6E8A-4147-A177-3AD203B41FA5}">
                          <a16:colId xmlns:a16="http://schemas.microsoft.com/office/drawing/2014/main" val="20000"/>
                        </a:ext>
                      </a:extLst>
                    </a:gridCol>
                    <a:gridCol w="3182112">
                      <a:extLst>
                        <a:ext uri="{9D8B030D-6E8A-4147-A177-3AD203B41FA5}">
                          <a16:colId xmlns:a16="http://schemas.microsoft.com/office/drawing/2014/main" val="20001"/>
                        </a:ext>
                      </a:extLst>
                    </a:gridCol>
                    <a:gridCol w="3182112">
                      <a:extLst>
                        <a:ext uri="{9D8B030D-6E8A-4147-A177-3AD203B41FA5}">
                          <a16:colId xmlns:a16="http://schemas.microsoft.com/office/drawing/2014/main" val="20002"/>
                        </a:ext>
                      </a:extLst>
                    </a:gridCol>
                    <a:gridCol w="3182112">
                      <a:extLst>
                        <a:ext uri="{9D8B030D-6E8A-4147-A177-3AD203B41FA5}">
                          <a16:colId xmlns:a16="http://schemas.microsoft.com/office/drawing/2014/main" val="20003"/>
                        </a:ext>
                      </a:extLst>
                    </a:gridCol>
                  </a:tblGrid>
                  <a:tr h="385382">
                    <a:tc rowSpan="2">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性别</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了解安全知识的程度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rowSpan="2">
                      <a:txBody>
                        <a:bodyPr/>
                        <a:lstStyle/>
                        <a:p>
                          <a:pPr algn="ctr" latinLnBrk="1" hangingPunct="0">
                            <a:lnSpc>
                              <a:spcPts val="2700"/>
                            </a:lnSpc>
                          </a:pPr>
                          <a:r>
                            <a:rPr lang="en-US" altLang="zh-CN" sz="1800" b="1" i="0" dirty="0">
                              <a:solidFill>
                                <a:srgbClr val="244061"/>
                              </a:solidFill>
                              <a:latin typeface="Times New Roman" pitchFamily="34" charset="0"/>
                              <a:ea typeface="微软雅黑" pitchFamily="34" charset="-122"/>
                              <a:cs typeface="Times New Roman"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5191">
                    <a:tc vMerge="1">
                      <a:txBody>
                        <a:bodyPr/>
                        <a:lstStyle/>
                        <a:p>
                          <a:endParaRPr lang="zh-CN"/>
                        </a:p>
                      </a:txBody>
                      <a:tcPr/>
                    </a:tc>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得分不超过90分的人数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得分超过</a:t>
                          </a:r>
                          <a:r>
                            <a:rPr lang="en-US" altLang="zh-CN" sz="1800" b="1" i="0">
                              <a:solidFill>
                                <a:srgbClr val="244061"/>
                              </a:solidFill>
                              <a:latin typeface="SimSun" pitchFamily="34" charset="0"/>
                              <a:ea typeface="SimSun" pitchFamily="34" charset="-122"/>
                              <a:cs typeface="SimSun" pitchFamily="34" charset="-120"/>
                            </a:rPr>
                            <a:t> </a:t>
                          </a:r>
                          <a:r>
                            <a:rPr lang="en-US" altLang="zh-CN" sz="1800" b="1" i="0">
                              <a:solidFill>
                                <a:srgbClr val="244061"/>
                              </a:solidFill>
                              <a:latin typeface="Times New Roman" pitchFamily="34" charset="0"/>
                              <a:ea typeface="微软雅黑" pitchFamily="34" charset="-122"/>
                              <a:cs typeface="Times New Roman" pitchFamily="34" charset="-120"/>
                            </a:rPr>
                            <a:t>90分的人数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xBody>
                        <a:bodyPr/>
                        <a:lstStyle/>
                        <a:p>
                          <a:endParaRPr lang="zh-CN"/>
                        </a:p>
                      </a:txBody>
                      <a:tcPr/>
                    </a:tc>
                    <a:extLst>
                      <a:ext uri="{0D108BD9-81ED-4DB2-BD59-A6C34878D82A}">
                        <a16:rowId xmlns:a16="http://schemas.microsoft.com/office/drawing/2014/main" val="10001"/>
                      </a:ext>
                    </a:extLst>
                  </a:tr>
                  <a:tr h="389827">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男生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48276" t="-200000" r="-100383" b="-223438"/>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48276" t="-200000" r="-383" b="-223438"/>
                          </a:stretch>
                        </a:blipFill>
                      </a:tcPr>
                    </a:tc>
                    <a:extLst>
                      <a:ext uri="{0D108BD9-81ED-4DB2-BD59-A6C34878D82A}">
                        <a16:rowId xmlns:a16="http://schemas.microsoft.com/office/drawing/2014/main" val="10002"/>
                      </a:ext>
                    </a:extLst>
                  </a:tr>
                  <a:tr h="385382">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女生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48276" t="-300000" r="-200383" b="-123438"/>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48276" t="-300000" r="-100383" b="-123438"/>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48276" t="-300000" r="-383" b="-123438"/>
                          </a:stretch>
                        </a:blipFill>
                      </a:tcPr>
                    </a:tc>
                    <a:extLst>
                      <a:ext uri="{0D108BD9-81ED-4DB2-BD59-A6C34878D82A}">
                        <a16:rowId xmlns:a16="http://schemas.microsoft.com/office/drawing/2014/main" val="10003"/>
                      </a:ext>
                    </a:extLst>
                  </a:tr>
                  <a:tr h="385382">
                    <a:tc>
                      <a:txBody>
                        <a:bodyPr/>
                        <a:lstStyle/>
                        <a:p>
                          <a:pPr algn="ctr" latinLnBrk="1" hangingPunct="0">
                            <a:lnSpc>
                              <a:spcPts val="2700"/>
                            </a:lnSpc>
                          </a:pPr>
                          <a:r>
                            <a:rPr lang="en-US" altLang="zh-CN" sz="1800" b="1" i="0">
                              <a:solidFill>
                                <a:srgbClr val="244061"/>
                              </a:solidFill>
                              <a:latin typeface="Times New Roman" pitchFamily="34" charset="0"/>
                              <a:ea typeface="微软雅黑" pitchFamily="34" charset="-122"/>
                              <a:cs typeface="Times New Roman"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48276" t="-406349" r="-200383" b="-25397"/>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48276" t="-406349" r="-100383" b="-25397"/>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48276" t="-406349" r="-383" b="-25397"/>
                          </a:stretch>
                        </a:blipFill>
                      </a:tcPr>
                    </a:tc>
                    <a:extLst>
                      <a:ext uri="{0D108BD9-81ED-4DB2-BD59-A6C34878D82A}">
                        <a16:rowId xmlns:a16="http://schemas.microsoft.com/office/drawing/2014/main" val="10004"/>
                      </a:ext>
                    </a:extLst>
                  </a:tr>
                </a:tbl>
              </a:graphicData>
            </a:graphic>
          </p:graphicFrame>
        </mc:Fallback>
      </mc:AlternateContent>
      <mc:AlternateContent xmlns:mc="http://schemas.openxmlformats.org/markup-compatibility/2006" xmlns:a14="http://schemas.microsoft.com/office/drawing/2010/main">
        <mc:Choice Requires="a14">
          <p:sp>
            <p:nvSpPr>
              <p:cNvPr id="4" name="QO_8_BD.10_1#57d106c83?vcp=1&amp;vop=1&amp;pid=a4f37a10e&amp;color=36,64,97&amp;vtp=1&amp;bbb=1"/>
              <p:cNvSpPr/>
              <p:nvPr/>
            </p:nvSpPr>
            <p:spPr>
              <a:xfrm>
                <a:off x="539496" y="4017599"/>
                <a:ext cx="11109960"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244061"/>
                    </a:solidFill>
                    <a:latin typeface="Times New Roman" pitchFamily="34" charset="0"/>
                    <a:ea typeface="微软雅黑" pitchFamily="34" charset="-122"/>
                    <a:cs typeface="Times New Roman" pitchFamily="34" charset="-120"/>
                  </a:rPr>
                  <a:t>求</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𝜆</m:t>
                    </m:r>
                  </m:oMath>
                </a14:m>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𝜇</m:t>
                    </m:r>
                  </m:oMath>
                </a14:m>
                <a:r>
                  <a:rPr lang="en-US" altLang="zh-CN" sz="1800" b="0"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𝑡</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4" name="QO_8_BD.10_1#57d106c83?vcp=1&amp;vop=1&amp;pid=a4f37a10e&amp;color=36,64,97&amp;vtp=1&amp;bbb=1"/>
              <p:cNvSpPr>
                <a:spLocks noRot="1" noChangeAspect="1" noMove="1" noResize="1" noEditPoints="1" noAdjustHandles="1" noChangeArrowheads="1" noChangeShapeType="1" noTextEdit="1"/>
              </p:cNvSpPr>
              <p:nvPr/>
            </p:nvSpPr>
            <p:spPr>
              <a:xfrm>
                <a:off x="539496" y="4017599"/>
                <a:ext cx="11109960" cy="360680"/>
              </a:xfrm>
              <a:prstGeom prst="rect">
                <a:avLst/>
              </a:prstGeom>
              <a:blipFill>
                <a:blip r:embed="rId5"/>
                <a:stretch>
                  <a:fillRect l="-1317" b="-40678"/>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 name="QO_8_AN.11_1#57d106c83?vcp=1&amp;vop=1&amp;pid=a4f37a10e&amp;color=36,64,97&amp;vtp=1&amp;bbb=1"/>
              <p:cNvSpPr/>
              <p:nvPr/>
            </p:nvSpPr>
            <p:spPr>
              <a:xfrm>
                <a:off x="539496" y="4382089"/>
                <a:ext cx="11109960" cy="161144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【解】因为抽取的200名学生的测试成绩中有</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85%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的学生成绩超过90分，</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以这</a:t>
                </a:r>
                <a:r>
                  <a:rPr lang="en-US" altLang="zh-CN" sz="1800" b="0" i="0" dirty="0">
                    <a:solidFill>
                      <a:srgbClr val="6565FF"/>
                    </a:solidFill>
                    <a:latin typeface="Times New Roman" pitchFamily="34" charset="0"/>
                    <a:ea typeface="微软雅黑" pitchFamily="34" charset="-122"/>
                    <a:cs typeface="Times New Roman" pitchFamily="34" charset="-120"/>
                  </a:rPr>
                  <a:t>200名学生中，测试成绩超过90分的人数为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200×85%=170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则</a:t>
                </a:r>
                <a:r>
                  <a:rPr lang="en-US" altLang="zh-CN" sz="1800" b="0" i="0">
                    <a:solidFill>
                      <a:srgbClr val="6565FF"/>
                    </a:solidFill>
                    <a:latin typeface="Times New Roman" pitchFamily="34" charset="0"/>
                    <a:ea typeface="微软雅黑" pitchFamily="34" charset="-122"/>
                    <a:cs typeface="Times New Roman" pitchFamily="34" charset="-120"/>
                  </a:rPr>
                  <a:t>测试成绩没有超过</a:t>
                </a:r>
                <a:r>
                  <a:rPr lang="en-US" altLang="zh-CN" sz="1800" b="0" i="0" dirty="0">
                    <a:solidFill>
                      <a:srgbClr val="6565FF"/>
                    </a:solidFill>
                    <a:latin typeface="Times New Roman" pitchFamily="34" charset="0"/>
                    <a:ea typeface="微软雅黑" pitchFamily="34" charset="-122"/>
                    <a:cs typeface="Times New Roman" pitchFamily="34" charset="-120"/>
                  </a:rPr>
                  <a:t>90分的人数为</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200−170=30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因</a:t>
                </a:r>
                <a:r>
                  <a:rPr lang="en-US" altLang="zh-CN" sz="1800" b="0" i="0">
                    <a:solidFill>
                      <a:srgbClr val="6565FF"/>
                    </a:solidFill>
                    <a:latin typeface="Times New Roman" pitchFamily="34" charset="0"/>
                    <a:ea typeface="微软雅黑" pitchFamily="34" charset="-122"/>
                    <a:cs typeface="Times New Roman" pitchFamily="34" charset="-120"/>
                  </a:rPr>
                  <a:t>此</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𝜆</m:t>
                    </m:r>
                    <m:r>
                      <a:rPr lang="en-US" altLang="zh-CN" sz="1800" b="0" i="0">
                        <a:solidFill>
                          <a:srgbClr val="6565FF"/>
                        </a:solidFill>
                        <a:latin typeface="Cambria Math" pitchFamily="34" charset="0"/>
                        <a:ea typeface="Cambria Math" pitchFamily="34" charset="-122"/>
                        <a:cs typeface="Cambria Math" pitchFamily="34" charset="-120"/>
                      </a:rPr>
                      <m:t>=90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𝜇</m:t>
                    </m:r>
                    <m:r>
                      <a:rPr lang="en-US" altLang="zh-CN" sz="1800" b="0" i="0">
                        <a:solidFill>
                          <a:srgbClr val="6565FF"/>
                        </a:solidFill>
                        <a:latin typeface="Cambria Math" pitchFamily="34" charset="0"/>
                        <a:ea typeface="Cambria Math" pitchFamily="34" charset="-122"/>
                        <a:cs typeface="Cambria Math" pitchFamily="34" charset="-120"/>
                      </a:rPr>
                      <m:t>=80</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𝑡</m:t>
                    </m:r>
                    <m:r>
                      <a:rPr lang="en-US" altLang="zh-CN" sz="1800" b="0" i="0">
                        <a:solidFill>
                          <a:srgbClr val="6565FF"/>
                        </a:solidFill>
                        <a:latin typeface="Cambria Math" pitchFamily="34" charset="0"/>
                        <a:ea typeface="Cambria Math" pitchFamily="34" charset="-122"/>
                        <a:cs typeface="Cambria Math" pitchFamily="34" charset="-120"/>
                      </a:rPr>
                      <m:t>=20</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5" name="QO_8_AN.11_1#57d106c83?vcp=1&amp;vop=1&amp;pid=a4f37a10e&amp;color=36,64,97&amp;vtp=1&amp;bbb=1"/>
              <p:cNvSpPr>
                <a:spLocks noRot="1" noChangeAspect="1" noMove="1" noResize="1" noEditPoints="1" noAdjustHandles="1" noChangeArrowheads="1" noChangeShapeType="1" noTextEdit="1"/>
              </p:cNvSpPr>
              <p:nvPr/>
            </p:nvSpPr>
            <p:spPr>
              <a:xfrm>
                <a:off x="539496" y="4382089"/>
                <a:ext cx="11109960" cy="1611440"/>
              </a:xfrm>
              <a:prstGeom prst="rect">
                <a:avLst/>
              </a:prstGeom>
              <a:blipFill>
                <a:blip r:embed="rId6"/>
                <a:stretch>
                  <a:fillRect l="-1317" b="-871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anim calcmode="lin" valueType="num">
                                      <p:cBhvr>
                                        <p:cTn id="8" dur="500" fill="hold"/>
                                        <p:tgtEl>
                                          <p:spTgt spid="5">
                                            <p:bg/>
                                          </p:spTgt>
                                        </p:tgtEl>
                                        <p:attrNameLst>
                                          <p:attrName>ppt_x</p:attrName>
                                        </p:attrNameLst>
                                      </p:cBhvr>
                                      <p:tavLst>
                                        <p:tav tm="0">
                                          <p:val>
                                            <p:strVal val="#ppt_x"/>
                                          </p:val>
                                        </p:tav>
                                        <p:tav tm="100000">
                                          <p:val>
                                            <p:strVal val="#ppt_x"/>
                                          </p:val>
                                        </p:tav>
                                      </p:tavLst>
                                    </p:anim>
                                    <p:anim calcmode="lin" valueType="num">
                                      <p:cBhvr>
                                        <p:cTn id="9" dur="500" fill="hold"/>
                                        <p:tgtEl>
                                          <p:spTgt spid="5">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1" end="1"/>
                                            </p:txEl>
                                          </p:spTgt>
                                        </p:tgtEl>
                                        <p:attrNameLst>
                                          <p:attrName>style.visibility</p:attrName>
                                        </p:attrNameLst>
                                      </p:cBhvr>
                                      <p:to>
                                        <p:strVal val="visible"/>
                                      </p:to>
                                    </p:set>
                                    <p:animEffect transition="in" filter="fade">
                                      <p:cBhvr>
                                        <p:cTn id="17" dur="500"/>
                                        <p:tgtEl>
                                          <p:spTgt spid="5">
                                            <p:txEl>
                                              <p:pRg st="1" end="1"/>
                                            </p:txEl>
                                          </p:spTgt>
                                        </p:tgtEl>
                                      </p:cBhvr>
                                    </p:animEffect>
                                    <p:anim calcmode="lin" valueType="num">
                                      <p:cBhvr>
                                        <p:cTn id="18"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5">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xEl>
                                              <p:pRg st="2" end="2"/>
                                            </p:txEl>
                                          </p:spTgt>
                                        </p:tgtEl>
                                        <p:attrNameLst>
                                          <p:attrName>style.visibility</p:attrName>
                                        </p:attrNameLst>
                                      </p:cBhvr>
                                      <p:to>
                                        <p:strVal val="visible"/>
                                      </p:to>
                                    </p:set>
                                    <p:animEffect transition="in" filter="fade">
                                      <p:cBhvr>
                                        <p:cTn id="22" dur="500"/>
                                        <p:tgtEl>
                                          <p:spTgt spid="5">
                                            <p:txEl>
                                              <p:pRg st="2" end="2"/>
                                            </p:txEl>
                                          </p:spTgt>
                                        </p:tgtEl>
                                      </p:cBhvr>
                                    </p:animEffect>
                                    <p:anim calcmode="lin" valueType="num">
                                      <p:cBhvr>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5">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anim calcmode="lin" valueType="num">
                                      <p:cBhvr>
                                        <p:cTn id="28"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8_BD.12_1#1b9ccd066?vcp=1&amp;vop=1&amp;pid=a4f37a10e&amp;color=36,64,97&amp;vtp=1&amp;bt=1&amp;bbb=1"/>
              <p:cNvSpPr/>
              <p:nvPr/>
            </p:nvSpPr>
            <p:spPr>
              <a:xfrm>
                <a:off x="539496" y="1225441"/>
                <a:ext cx="11109960" cy="939800"/>
              </a:xfrm>
              <a:prstGeom prst="rect">
                <a:avLst/>
              </a:prstGeom>
              <a:noFill/>
              <a:ln/>
            </p:spPr>
            <p:txBody>
              <a:bodyPr wrap="none" lIns="0" tIns="0" rIns="0" bIns="0" rtlCol="0" anchor="t"/>
              <a:lstStyle/>
              <a:p>
                <a:pPr algn="l" latinLnBrk="1">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244061"/>
                    </a:solidFill>
                    <a:latin typeface="Times New Roman" pitchFamily="34" charset="0"/>
                    <a:ea typeface="微软雅黑" pitchFamily="34" charset="-122"/>
                    <a:cs typeface="Times New Roman" pitchFamily="34" charset="-120"/>
                  </a:rPr>
                  <a:t>根据小概率值</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𝛼</m:t>
                    </m:r>
                    <m:r>
                      <a:rPr lang="en-US" altLang="zh-CN" sz="1800" b="0" i="0">
                        <a:solidFill>
                          <a:srgbClr val="244061"/>
                        </a:solidFill>
                        <a:latin typeface="Cambria Math" pitchFamily="34" charset="0"/>
                        <a:ea typeface="Cambria Math" pitchFamily="34" charset="-122"/>
                        <a:cs typeface="Cambria Math" pitchFamily="34" charset="-120"/>
                      </a:rPr>
                      <m:t>=0.01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的独立性检验，能否推断该校学生中了解安全知识的程度与性别有关？</a:t>
                </a:r>
                <a:endParaRPr lang="en-US" altLang="zh-CN" sz="1800" dirty="0"/>
              </a:p>
              <a:p>
                <a:pPr latinLnBrk="1">
                  <a:lnSpc>
                    <a:spcPts val="4100"/>
                  </a:lnSpc>
                </a:pPr>
                <a:r>
                  <a:rPr lang="en-US" altLang="zh-CN" b="0" i="0">
                    <a:solidFill>
                      <a:srgbClr val="244061"/>
                    </a:solidFill>
                    <a:latin typeface="Times New Roman" pitchFamily="34" charset="0"/>
                    <a:ea typeface="微软雅黑" pitchFamily="34" charset="-122"/>
                    <a:cs typeface="Times New Roman" pitchFamily="34" charset="-120"/>
                  </a:rPr>
                  <a:t>附</a:t>
                </a:r>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𝜒</m:t>
                        </m:r>
                      </m:e>
                      <m:sup>
                        <m:r>
                          <a:rPr lang="en-US" altLang="zh-CN" sz="1800" b="0" i="0">
                            <a:solidFill>
                              <a:srgbClr val="244061"/>
                            </a:solidFill>
                            <a:latin typeface="Cambria Math" pitchFamily="34" charset="0"/>
                            <a:ea typeface="Cambria Math" pitchFamily="34" charset="-122"/>
                            <a:cs typeface="Cambria Math" pitchFamily="34" charset="-120"/>
                          </a:rPr>
                          <m:t>2</m:t>
                        </m:r>
                      </m:sup>
                    </m:sSup>
                    <m:r>
                      <a:rPr lang="en-US" altLang="zh-CN" sz="1800" b="0" i="0">
                        <a:solidFill>
                          <a:srgbClr val="244061"/>
                        </a:solidFill>
                        <a:latin typeface="Cambria Math" pitchFamily="34" charset="0"/>
                        <a:ea typeface="Cambria Math" pitchFamily="34" charset="-122"/>
                        <a:cs typeface="Cambria Math" pitchFamily="34" charset="-120"/>
                      </a:rPr>
                      <m:t>=</m:t>
                    </m:r>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𝑎𝑑</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𝑏𝑐</m:t>
                        </m:r>
                        <m:sSup>
                          <m:sSup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244061"/>
                                </a:solidFill>
                                <a:latin typeface="Cambria Math" pitchFamily="34" charset="0"/>
                                <a:ea typeface="Cambria Math" pitchFamily="34" charset="-122"/>
                                <a:cs typeface="Cambria Math" pitchFamily="34" charset="-120"/>
                              </a:rPr>
                              <m:t>)</m:t>
                            </m:r>
                          </m:e>
                          <m:sup>
                            <m:r>
                              <a:rPr lang="en-US" altLang="zh-CN" sz="1800" b="0" i="0">
                                <a:solidFill>
                                  <a:srgbClr val="244061"/>
                                </a:solidFill>
                                <a:latin typeface="Cambria Math" pitchFamily="34" charset="0"/>
                                <a:ea typeface="Cambria Math" pitchFamily="34" charset="-122"/>
                                <a:cs typeface="Cambria Math" pitchFamily="34" charset="-120"/>
                              </a:rPr>
                              <m:t>2</m:t>
                            </m:r>
                          </m:sup>
                        </m:sSup>
                      </m:num>
                      <m:den>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𝑎</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𝑏</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𝑐</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𝑑</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𝑎</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𝑐</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𝑏</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𝑑</m:t>
                        </m:r>
                        <m:r>
                          <a:rPr lang="en-US" altLang="zh-CN" sz="1800" b="0" i="0">
                            <a:solidFill>
                              <a:srgbClr val="244061"/>
                            </a:solidFill>
                            <a:latin typeface="Cambria Math" pitchFamily="34" charset="0"/>
                            <a:ea typeface="Cambria Math" pitchFamily="34" charset="-122"/>
                            <a:cs typeface="Cambria Math" pitchFamily="34" charset="-120"/>
                          </a:rPr>
                          <m:t>)</m:t>
                        </m:r>
                      </m:den>
                    </m:f>
                  </m:oMath>
                </a14:m>
                <a:r>
                  <a:rPr lang="en-US" altLang="zh-CN" sz="1800" b="0" i="0" dirty="0">
                    <a:solidFill>
                      <a:srgbClr val="244061"/>
                    </a:solidFill>
                    <a:latin typeface="Times New Roman" pitchFamily="34" charset="0"/>
                    <a:ea typeface="微软雅黑" pitchFamily="34" charset="-122"/>
                    <a:cs typeface="Times New Roman" pitchFamily="34" charset="-120"/>
                  </a:rPr>
                  <a:t>，</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𝑛</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𝑎</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𝑏</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𝑐</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𝑑</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2" name="QO_8_BD.12_1#1b9ccd066?vcp=1&amp;vop=1&amp;pid=a4f37a10e&amp;color=36,64,97&amp;vtp=1&amp;bt=1&amp;bbb=1"/>
              <p:cNvSpPr>
                <a:spLocks noRot="1" noChangeAspect="1" noMove="1" noResize="1" noEditPoints="1" noAdjustHandles="1" noChangeArrowheads="1" noChangeShapeType="1" noTextEdit="1"/>
              </p:cNvSpPr>
              <p:nvPr/>
            </p:nvSpPr>
            <p:spPr>
              <a:xfrm>
                <a:off x="539496" y="1225441"/>
                <a:ext cx="11109960" cy="939800"/>
              </a:xfrm>
              <a:prstGeom prst="rect">
                <a:avLst/>
              </a:prstGeom>
              <a:blipFill>
                <a:blip r:embed="rId3"/>
                <a:stretch>
                  <a:fillRect l="-1317" b="-5195"/>
                </a:stretch>
              </a:blipFill>
              <a:ln/>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graphicFrame>
            <p:nvGraphicFramePr>
              <p:cNvPr id="14" name="QO_8_BD.12_2#1b9ccd066?colgroup=6,13,13,13&amp;vcp=1&amp;vop=1&amp;pid=a4f37a10e&amp;color=36,64,97&amp;vtp=1&amp;bbb=1"/>
              <p:cNvGraphicFramePr>
                <a:graphicFrameLocks noGrp="1"/>
              </p:cNvGraphicFramePr>
              <p:nvPr>
                <p:extLst>
                  <p:ext uri="{D42A27DB-BD31-4B8C-83A1-F6EECF244321}">
                    <p14:modId xmlns:p14="http://schemas.microsoft.com/office/powerpoint/2010/main" val="3012085174"/>
                  </p:ext>
                </p:extLst>
              </p:nvPr>
            </p:nvGraphicFramePr>
            <p:xfrm>
              <a:off x="539496" y="2275985"/>
              <a:ext cx="11073384" cy="779654"/>
            </p:xfrm>
            <a:graphic>
              <a:graphicData uri="http://schemas.openxmlformats.org/drawingml/2006/table">
                <a:tbl>
                  <a:tblPr/>
                  <a:tblGrid>
                    <a:gridCol w="1527048">
                      <a:extLst>
                        <a:ext uri="{9D8B030D-6E8A-4147-A177-3AD203B41FA5}">
                          <a16:colId xmlns:a16="http://schemas.microsoft.com/office/drawing/2014/main" val="20000"/>
                        </a:ext>
                      </a:extLst>
                    </a:gridCol>
                    <a:gridCol w="3182112">
                      <a:extLst>
                        <a:ext uri="{9D8B030D-6E8A-4147-A177-3AD203B41FA5}">
                          <a16:colId xmlns:a16="http://schemas.microsoft.com/office/drawing/2014/main" val="20001"/>
                        </a:ext>
                      </a:extLst>
                    </a:gridCol>
                    <a:gridCol w="3182112">
                      <a:extLst>
                        <a:ext uri="{9D8B030D-6E8A-4147-A177-3AD203B41FA5}">
                          <a16:colId xmlns:a16="http://schemas.microsoft.com/office/drawing/2014/main" val="20002"/>
                        </a:ext>
                      </a:extLst>
                    </a:gridCol>
                    <a:gridCol w="3182112">
                      <a:extLst>
                        <a:ext uri="{9D8B030D-6E8A-4147-A177-3AD203B41FA5}">
                          <a16:colId xmlns:a16="http://schemas.microsoft.com/office/drawing/2014/main" val="20003"/>
                        </a:ext>
                      </a:extLst>
                    </a:gridCol>
                  </a:tblGrid>
                  <a:tr h="389827">
                    <a:tc>
                      <a:txBody>
                        <a:bodyPr/>
                        <a:lstStyle/>
                        <a:p>
                          <a:pPr algn="ctr" latinLnBrk="1" hangingPunct="0">
                            <a:lnSpc>
                              <a:spcPts val="2600"/>
                            </a:lnSpc>
                          </a:pPr>
                          <a14:m>
                            <m:oMath xmlns:m="http://schemas.openxmlformats.org/officeDocument/2006/math">
                              <m:r>
                                <a:rPr lang="en-US" altLang="zh-CN" sz="1800" b="0" i="0" spc="-100">
                                  <a:solidFill>
                                    <a:srgbClr val="244061"/>
                                  </a:solidFill>
                                  <a:latin typeface="Cambria Math" pitchFamily="34" charset="0"/>
                                  <a:ea typeface="Cambria Math" pitchFamily="34" charset="-122"/>
                                  <a:cs typeface="Cambria Math" pitchFamily="34" charset="-120"/>
                                </a:rPr>
                                <m:t>𝛼</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9827">
                    <a:tc>
                      <a:txBody>
                        <a:bodyPr/>
                        <a:lstStyle/>
                        <a:p>
                          <a:pPr algn="ctr" latinLnBrk="1" hangingPunct="0">
                            <a:lnSpc>
                              <a:spcPts val="2600"/>
                            </a:lnSpc>
                          </a:pPr>
                          <a14:m>
                            <m:oMath xmlns:m="http://schemas.openxmlformats.org/officeDocument/2006/math">
                              <m:sSub>
                                <m:sSubPr>
                                  <m:ctrlPr>
                                    <a:rPr lang="en-US" altLang="zh-CN" sz="1800" b="0" i="1" spc="-100" dirty="0">
                                      <a:solidFill>
                                        <a:srgbClr val="244061"/>
                                      </a:solidFill>
                                      <a:latin typeface="Cambria Math" panose="02040503050406030204" pitchFamily="18" charset="0"/>
                                      <a:ea typeface="微软雅黑" pitchFamily="34" charset="-122"/>
                                      <a:cs typeface="Times New Roman" pitchFamily="34" charset="-120"/>
                                    </a:rPr>
                                  </m:ctrlPr>
                                </m:sSubPr>
                                <m:e>
                                  <m:r>
                                    <a:rPr lang="en-US" altLang="zh-CN" sz="1800" b="0" i="0" spc="-100">
                                      <a:solidFill>
                                        <a:srgbClr val="244061"/>
                                      </a:solidFill>
                                      <a:latin typeface="Cambria Math" pitchFamily="34" charset="0"/>
                                      <a:ea typeface="Cambria Math" pitchFamily="34" charset="-122"/>
                                      <a:cs typeface="Cambria Math" pitchFamily="34" charset="-120"/>
                                    </a:rPr>
                                    <m:t>𝑥</m:t>
                                  </m:r>
                                </m:e>
                                <m:sub>
                                  <m:r>
                                    <a:rPr lang="en-US" altLang="zh-CN" sz="1800" b="0" i="0" spc="-100">
                                      <a:solidFill>
                                        <a:srgbClr val="244061"/>
                                      </a:solidFill>
                                      <a:latin typeface="Cambria Math" pitchFamily="34" charset="0"/>
                                      <a:ea typeface="Cambria Math" pitchFamily="34" charset="-122"/>
                                      <a:cs typeface="Cambria Math" pitchFamily="34" charset="-120"/>
                                    </a:rPr>
                                    <m:t>𝛼</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3.841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6.635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7.879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xmlns="">
          <p:graphicFrame>
            <p:nvGraphicFramePr>
              <p:cNvPr id="14" name="QO_8_BD.12_2#1b9ccd066?colgroup=6,13,13,13&amp;vcp=1&amp;vop=1&amp;pid=a4f37a10e&amp;color=36,64,97&amp;vtp=1&amp;bbb=1"/>
              <p:cNvGraphicFramePr>
                <a:graphicFrameLocks noGrp="1"/>
              </p:cNvGraphicFramePr>
              <p:nvPr>
                <p:extLst>
                  <p:ext uri="{D42A27DB-BD31-4B8C-83A1-F6EECF244321}">
                    <p14:modId xmlns:p14="http://schemas.microsoft.com/office/powerpoint/2010/main" val="3012085174"/>
                  </p:ext>
                </p:extLst>
              </p:nvPr>
            </p:nvGraphicFramePr>
            <p:xfrm>
              <a:off x="539496" y="2275985"/>
              <a:ext cx="11073384" cy="779654"/>
            </p:xfrm>
            <a:graphic>
              <a:graphicData uri="http://schemas.openxmlformats.org/drawingml/2006/table">
                <a:tbl>
                  <a:tblPr/>
                  <a:tblGrid>
                    <a:gridCol w="1527048">
                      <a:extLst>
                        <a:ext uri="{9D8B030D-6E8A-4147-A177-3AD203B41FA5}">
                          <a16:colId xmlns:a16="http://schemas.microsoft.com/office/drawing/2014/main" val="20000"/>
                        </a:ext>
                      </a:extLst>
                    </a:gridCol>
                    <a:gridCol w="3182112">
                      <a:extLst>
                        <a:ext uri="{9D8B030D-6E8A-4147-A177-3AD203B41FA5}">
                          <a16:colId xmlns:a16="http://schemas.microsoft.com/office/drawing/2014/main" val="20001"/>
                        </a:ext>
                      </a:extLst>
                    </a:gridCol>
                    <a:gridCol w="3182112">
                      <a:extLst>
                        <a:ext uri="{9D8B030D-6E8A-4147-A177-3AD203B41FA5}">
                          <a16:colId xmlns:a16="http://schemas.microsoft.com/office/drawing/2014/main" val="20002"/>
                        </a:ext>
                      </a:extLst>
                    </a:gridCol>
                    <a:gridCol w="3182112">
                      <a:extLst>
                        <a:ext uri="{9D8B030D-6E8A-4147-A177-3AD203B41FA5}">
                          <a16:colId xmlns:a16="http://schemas.microsoft.com/office/drawing/2014/main" val="20003"/>
                        </a:ext>
                      </a:extLst>
                    </a:gridCol>
                  </a:tblGrid>
                  <a:tr h="38982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398" t="-1538" r="-624701" b="-123077"/>
                          </a:stretch>
                        </a:blipFill>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0.005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982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398" t="-103125" r="-624701" b="-25000"/>
                          </a:stretch>
                        </a:blipFill>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3.841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6.635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244061"/>
                              </a:solidFill>
                              <a:latin typeface="Times New Roman" pitchFamily="34" charset="0"/>
                              <a:ea typeface="微软雅黑" pitchFamily="34" charset="-122"/>
                              <a:cs typeface="Times New Roman" pitchFamily="34" charset="-120"/>
                            </a:rPr>
                            <a:t>7.879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xmlns:a14="http://schemas.microsoft.com/office/drawing/2010/main">
        <mc:Choice Requires="a14">
          <p:sp>
            <p:nvSpPr>
              <p:cNvPr id="4" name="QO_8_AN.13_1#1b9ccd066?vcp=1&amp;vop=1&amp;pid=a4f37a10e&amp;color=36,64,97&amp;vtp=1&amp;bbb=1"/>
              <p:cNvSpPr/>
              <p:nvPr/>
            </p:nvSpPr>
            <p:spPr>
              <a:xfrm>
                <a:off x="539496" y="3190385"/>
                <a:ext cx="11109960" cy="2614740"/>
              </a:xfrm>
              <a:prstGeom prst="rect">
                <a:avLst/>
              </a:prstGeom>
              <a:noFill/>
              <a:ln/>
            </p:spPr>
            <p:txBody>
              <a:bodyPr wrap="none" lIns="0" tIns="0" rIns="0" bIns="0" rtlCol="0" anchor="t"/>
              <a:lstStyle/>
              <a:p>
                <a:pPr algn="l" latinLnBrk="1">
                  <a:lnSpc>
                    <a:spcPts val="3300"/>
                  </a:lnSpc>
                </a:pPr>
                <a:r>
                  <a:rPr lang="en-US" altLang="zh-CN" sz="1800" b="0" i="0" dirty="0">
                    <a:solidFill>
                      <a:srgbClr val="6565FF"/>
                    </a:solidFill>
                    <a:latin typeface="Times New Roman" pitchFamily="34" charset="0"/>
                    <a:ea typeface="微软雅黑" pitchFamily="34" charset="-122"/>
                    <a:cs typeface="Times New Roman" pitchFamily="34" charset="-120"/>
                  </a:rPr>
                  <a:t>【解】零假设为：该校学生中了解安全知识的程度与性别无关，</a:t>
                </a:r>
                <a:endParaRPr lang="en-US" altLang="zh-CN" sz="1800" dirty="0"/>
              </a:p>
              <a:p>
                <a:pPr latinLnBrk="1">
                  <a:lnSpc>
                    <a:spcPts val="4100"/>
                  </a:lnSpc>
                </a:pPr>
                <a:r>
                  <a:rPr lang="en-US" altLang="zh-CN" b="0" i="0">
                    <a:solidFill>
                      <a:srgbClr val="6565FF"/>
                    </a:solidFill>
                    <a:latin typeface="Times New Roman" pitchFamily="34" charset="0"/>
                    <a:ea typeface="微软雅黑" pitchFamily="34" charset="-122"/>
                    <a:cs typeface="Times New Roman" pitchFamily="34" charset="-120"/>
                  </a:rPr>
                  <a:t>由</a:t>
                </a:r>
                <a14:m>
                  <m:oMath xmlns:m="http://schemas.openxmlformats.org/officeDocument/2006/math">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𝜒</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𝑛</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𝑎𝑑</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𝑏𝑐</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num>
                      <m:den>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𝑏</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𝑐</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𝑑</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𝑐</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𝑏</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𝑑</m:t>
                        </m:r>
                        <m:r>
                          <a:rPr lang="en-US" altLang="zh-CN" sz="1800" b="0" i="0">
                            <a:solidFill>
                              <a:srgbClr val="6565FF"/>
                            </a:solidFill>
                            <a:latin typeface="Cambria Math" pitchFamily="34" charset="0"/>
                            <a:ea typeface="Cambria Math" pitchFamily="34" charset="-122"/>
                            <a:cs typeface="Cambria Math" pitchFamily="34" charset="-120"/>
                          </a:rPr>
                          <m:t>)</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800"/>
                  </a:lnSpc>
                </a:pPr>
                <a:r>
                  <a:rPr lang="en-US" altLang="zh-CN" b="0" i="0">
                    <a:solidFill>
                      <a:srgbClr val="6565FF"/>
                    </a:solidFill>
                    <a:latin typeface="Times New Roman" pitchFamily="34" charset="0"/>
                    <a:ea typeface="微软雅黑" pitchFamily="34" charset="-122"/>
                    <a:cs typeface="Times New Roman" pitchFamily="34" charset="-120"/>
                  </a:rPr>
                  <a:t>有</a:t>
                </a:r>
                <a14:m>
                  <m:oMath xmlns:m="http://schemas.openxmlformats.org/officeDocument/2006/math">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𝜒</m:t>
                        </m:r>
                      </m:e>
                      <m:sup>
                        <m:r>
                          <a:rPr lang="en-US" altLang="zh-CN" sz="1800" b="0" i="0">
                            <a:solidFill>
                              <a:srgbClr val="6565FF"/>
                            </a:solidFill>
                            <a:latin typeface="Cambria Math" pitchFamily="34" charset="0"/>
                            <a:ea typeface="Cambria Math" pitchFamily="34" charset="-122"/>
                            <a:cs typeface="Cambria Math" pitchFamily="34" charset="-120"/>
                          </a:rPr>
                          <m:t>2</m:t>
                        </m:r>
                      </m:sup>
                    </m:sSup>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200×(10×80−90×20</m:t>
                        </m:r>
                        <m:sSup>
                          <m:sSup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sSupPr>
                          <m:e>
                            <m:r>
                              <a:rPr lang="en-US" altLang="zh-CN" sz="1800" b="0" i="0">
                                <a:solidFill>
                                  <a:srgbClr val="6565FF"/>
                                </a:solidFill>
                                <a:latin typeface="Cambria Math" pitchFamily="34" charset="0"/>
                                <a:ea typeface="Cambria Math" pitchFamily="34" charset="-122"/>
                                <a:cs typeface="Cambria Math" pitchFamily="34" charset="-120"/>
                              </a:rPr>
                              <m:t>)</m:t>
                            </m:r>
                          </m:e>
                          <m:sup>
                            <m:r>
                              <a:rPr lang="en-US" altLang="zh-CN" sz="1800" b="0" i="0">
                                <a:solidFill>
                                  <a:srgbClr val="6565FF"/>
                                </a:solidFill>
                                <a:latin typeface="Cambria Math" pitchFamily="34" charset="0"/>
                                <a:ea typeface="Cambria Math" pitchFamily="34" charset="-122"/>
                                <a:cs typeface="Cambria Math" pitchFamily="34" charset="-120"/>
                              </a:rPr>
                              <m:t>2</m:t>
                            </m:r>
                          </m:sup>
                        </m:sSup>
                      </m:num>
                      <m:den>
                        <m:r>
                          <a:rPr lang="en-US" altLang="zh-CN" sz="1800" b="0" i="0">
                            <a:solidFill>
                              <a:srgbClr val="6565FF"/>
                            </a:solidFill>
                            <a:latin typeface="Cambria Math" pitchFamily="34" charset="0"/>
                            <a:ea typeface="Cambria Math" pitchFamily="34" charset="-122"/>
                            <a:cs typeface="Cambria Math" pitchFamily="34" charset="-120"/>
                          </a:rPr>
                          <m:t>100×100×30×170</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a:p>
                <a:pPr latinLnBrk="1">
                  <a:lnSpc>
                    <a:spcPts val="3300"/>
                  </a:lnSpc>
                </a:pP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≈3.92&lt;6.635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300"/>
                  </a:lnSpc>
                </a:pPr>
                <a:r>
                  <a:rPr lang="en-US" altLang="zh-CN" b="0" i="0">
                    <a:solidFill>
                      <a:srgbClr val="6565FF"/>
                    </a:solidFill>
                    <a:latin typeface="Times New Roman" pitchFamily="34" charset="0"/>
                    <a:ea typeface="微软雅黑" pitchFamily="34" charset="-122"/>
                    <a:cs typeface="Times New Roman" pitchFamily="34" charset="-120"/>
                  </a:rPr>
                  <a:t>根</a:t>
                </a:r>
                <a:r>
                  <a:rPr lang="en-US" altLang="zh-CN" sz="1800" b="0" i="0">
                    <a:solidFill>
                      <a:srgbClr val="6565FF"/>
                    </a:solidFill>
                    <a:latin typeface="Times New Roman" pitchFamily="34" charset="0"/>
                    <a:ea typeface="微软雅黑" pitchFamily="34" charset="-122"/>
                    <a:cs typeface="Times New Roman" pitchFamily="34" charset="-120"/>
                  </a:rPr>
                  <a:t>据小概率值</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𝛼</m:t>
                    </m:r>
                    <m:r>
                      <a:rPr lang="en-US" altLang="zh-CN" sz="1800" b="0" i="0">
                        <a:solidFill>
                          <a:srgbClr val="6565FF"/>
                        </a:solidFill>
                        <a:latin typeface="Cambria Math" pitchFamily="34" charset="0"/>
                        <a:ea typeface="Cambria Math" pitchFamily="34" charset="-122"/>
                        <a:cs typeface="Cambria Math" pitchFamily="34" charset="-120"/>
                      </a:rPr>
                      <m:t>=0.01</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的独立性检验，没有充分证据推断零假设不成立，</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所</a:t>
                </a:r>
                <a:r>
                  <a:rPr lang="en-US" altLang="zh-CN" sz="1800" b="0" i="0">
                    <a:solidFill>
                      <a:srgbClr val="6565FF"/>
                    </a:solidFill>
                    <a:latin typeface="Times New Roman" pitchFamily="34" charset="0"/>
                    <a:ea typeface="微软雅黑" pitchFamily="34" charset="-122"/>
                    <a:cs typeface="Times New Roman" pitchFamily="34" charset="-120"/>
                  </a:rPr>
                  <a:t>以不能推断该校学生中了解安全知识的程度与性别有关</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p:txBody>
          </p:sp>
        </mc:Choice>
        <mc:Fallback xmlns="">
          <p:sp>
            <p:nvSpPr>
              <p:cNvPr id="4" name="QO_8_AN.13_1#1b9ccd066?vcp=1&amp;vop=1&amp;pid=a4f37a10e&amp;color=36,64,97&amp;vtp=1&amp;bbb=1"/>
              <p:cNvSpPr>
                <a:spLocks noRot="1" noChangeAspect="1" noMove="1" noResize="1" noEditPoints="1" noAdjustHandles="1" noChangeArrowheads="1" noChangeShapeType="1" noTextEdit="1"/>
              </p:cNvSpPr>
              <p:nvPr/>
            </p:nvSpPr>
            <p:spPr>
              <a:xfrm>
                <a:off x="539496" y="3190385"/>
                <a:ext cx="11109960" cy="2614740"/>
              </a:xfrm>
              <a:prstGeom prst="rect">
                <a:avLst/>
              </a:prstGeom>
              <a:blipFill>
                <a:blip r:embed="rId5"/>
                <a:stretch>
                  <a:fillRect l="-1317" b="-536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anim calcmode="lin" valueType="num">
                                      <p:cBhvr>
                                        <p:cTn id="8" dur="500" fill="hold"/>
                                        <p:tgtEl>
                                          <p:spTgt spid="4">
                                            <p:bg/>
                                          </p:spTgt>
                                        </p:tgtEl>
                                        <p:attrNameLst>
                                          <p:attrName>ppt_x</p:attrName>
                                        </p:attrNameLst>
                                      </p:cBhvr>
                                      <p:tavLst>
                                        <p:tav tm="0">
                                          <p:val>
                                            <p:strVal val="#ppt_x"/>
                                          </p:val>
                                        </p:tav>
                                        <p:tav tm="100000">
                                          <p:val>
                                            <p:strVal val="#ppt_x"/>
                                          </p:val>
                                        </p:tav>
                                      </p:tavLst>
                                    </p:anim>
                                    <p:anim calcmode="lin" valueType="num">
                                      <p:cBhvr>
                                        <p:cTn id="9" dur="500" fill="hold"/>
                                        <p:tgtEl>
                                          <p:spTgt spid="4">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anim calcmode="lin" valueType="num">
                                      <p:cBhvr>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4">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xEl>
                                              <p:pRg st="1" end="1"/>
                                            </p:txEl>
                                          </p:spTgt>
                                        </p:tgtEl>
                                        <p:attrNameLst>
                                          <p:attrName>style.visibility</p:attrName>
                                        </p:attrNameLst>
                                      </p:cBhvr>
                                      <p:to>
                                        <p:strVal val="visible"/>
                                      </p:to>
                                    </p:set>
                                    <p:animEffect transition="in" filter="fade">
                                      <p:cBhvr>
                                        <p:cTn id="17" dur="500"/>
                                        <p:tgtEl>
                                          <p:spTgt spid="4">
                                            <p:txEl>
                                              <p:pRg st="1" end="1"/>
                                            </p:txEl>
                                          </p:spTgt>
                                        </p:tgtEl>
                                      </p:cBhvr>
                                    </p:animEffect>
                                    <p:anim calcmode="lin" valueType="num">
                                      <p:cBhvr>
                                        <p:cTn id="18"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4">
                                            <p:txEl>
                                              <p:pRg st="1" end="1"/>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animEffect transition="in" filter="fade">
                                      <p:cBhvr>
                                        <p:cTn id="22" dur="500"/>
                                        <p:tgtEl>
                                          <p:spTgt spid="4">
                                            <p:txEl>
                                              <p:pRg st="2" end="2"/>
                                            </p:txEl>
                                          </p:spTgt>
                                        </p:tgtEl>
                                      </p:cBhvr>
                                    </p:animEffect>
                                    <p:anim calcmode="lin" valueType="num">
                                      <p:cBhvr>
                                        <p:cTn id="23"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4" dur="500" fill="hold"/>
                                        <p:tgtEl>
                                          <p:spTgt spid="4">
                                            <p:txEl>
                                              <p:pRg st="2" end="2"/>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anim calcmode="lin" valueType="num">
                                      <p:cBhvr>
                                        <p:cTn id="28"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3" end="3"/>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4" end="4"/>
                                            </p:txEl>
                                          </p:spTgt>
                                        </p:tgtEl>
                                        <p:attrNameLst>
                                          <p:attrName>style.visibility</p:attrName>
                                        </p:attrNameLst>
                                      </p:cBhvr>
                                      <p:to>
                                        <p:strVal val="visible"/>
                                      </p:to>
                                    </p:set>
                                    <p:animEffect transition="in" filter="fade">
                                      <p:cBhvr>
                                        <p:cTn id="32" dur="500"/>
                                        <p:tgtEl>
                                          <p:spTgt spid="4">
                                            <p:txEl>
                                              <p:pRg st="4" end="4"/>
                                            </p:txEl>
                                          </p:spTgt>
                                        </p:tgtEl>
                                      </p:cBhvr>
                                    </p:animEffect>
                                    <p:anim calcmode="lin" valueType="num">
                                      <p:cBhvr>
                                        <p:cTn id="3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4" end="4"/>
                                            </p:txEl>
                                          </p:spTgt>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
                                            <p:txEl>
                                              <p:pRg st="5" end="5"/>
                                            </p:txEl>
                                          </p:spTgt>
                                        </p:tgtEl>
                                        <p:attrNameLst>
                                          <p:attrName>style.visibility</p:attrName>
                                        </p:attrNameLst>
                                      </p:cBhvr>
                                      <p:to>
                                        <p:strVal val="visible"/>
                                      </p:to>
                                    </p:set>
                                    <p:animEffect transition="in" filter="fade">
                                      <p:cBhvr>
                                        <p:cTn id="37" dur="500"/>
                                        <p:tgtEl>
                                          <p:spTgt spid="4">
                                            <p:txEl>
                                              <p:pRg st="5" end="5"/>
                                            </p:txEl>
                                          </p:spTgt>
                                        </p:tgtEl>
                                      </p:cBhvr>
                                    </p:animEffect>
                                    <p:anim calcmode="lin" valueType="num">
                                      <p:cBhvr>
                                        <p:cTn id="38"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4">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pic>
        <p:nvPicPr>
          <p:cNvPr id="2" name="C_1#dabc822d9.fixed?vcp=1&amp;color=36,64,97&amp;tib=255,255,255&amp;vtp=1" descr="preencoded.png"/>
          <p:cNvPicPr>
            <a:picLocks noChangeAspect="1"/>
          </p:cNvPicPr>
          <p:nvPr/>
        </p:nvPicPr>
        <p:blipFill>
          <a:blip r:embed="rId3"/>
          <a:stretch>
            <a:fillRect/>
          </a:stretch>
        </p:blipFill>
        <p:spPr>
          <a:xfrm>
            <a:off x="4873752" y="2020824"/>
            <a:ext cx="2414016" cy="1344168"/>
          </a:xfrm>
          <a:prstGeom prst="rect">
            <a:avLst/>
          </a:prstGeom>
        </p:spPr>
      </p:pic>
      <p:sp>
        <p:nvSpPr>
          <p:cNvPr id="3" name="C_1_BD#dabc822d9.fixed?vcp=1&amp;color=61,88,159&amp;vtp=1&amp;bbb=1"/>
          <p:cNvSpPr/>
          <p:nvPr/>
        </p:nvSpPr>
        <p:spPr>
          <a:xfrm>
            <a:off x="4946904" y="2093976"/>
            <a:ext cx="2304288" cy="93268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第八章</a:t>
            </a:r>
            <a:endParaRPr lang="en-US" altLang="zh-CN" sz="5400" dirty="0"/>
          </a:p>
        </p:txBody>
      </p:sp>
      <p:sp>
        <p:nvSpPr>
          <p:cNvPr id="4" name="C_1_BD#dabc822d9.fixed?vcp=1&amp;color=61,88,159&amp;vtp=1&amp;bbb=1"/>
          <p:cNvSpPr/>
          <p:nvPr/>
        </p:nvSpPr>
        <p:spPr>
          <a:xfrm>
            <a:off x="0" y="3657600"/>
            <a:ext cx="12188952" cy="923544"/>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成对数据的统计分析</a:t>
            </a:r>
            <a:endParaRPr lang="en-US" altLang="zh-CN" sz="5400"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pic>
        <p:nvPicPr>
          <p:cNvPr id="2" name="C_2#5d163f124.fixed?vcp=1&amp;pid=dabc822d9&amp;color=36,64,97&amp;tib=255,255,255&amp;vtp=1" descr="preencoded.png"/>
          <p:cNvPicPr>
            <a:picLocks noChangeAspect="1"/>
          </p:cNvPicPr>
          <p:nvPr/>
        </p:nvPicPr>
        <p:blipFill>
          <a:blip r:embed="rId3"/>
          <a:stretch>
            <a:fillRect/>
          </a:stretch>
        </p:blipFill>
        <p:spPr>
          <a:xfrm>
            <a:off x="640080" y="2697480"/>
            <a:ext cx="3090672" cy="1188720"/>
          </a:xfrm>
          <a:prstGeom prst="rect">
            <a:avLst/>
          </a:prstGeom>
        </p:spPr>
      </p:pic>
      <p:sp>
        <p:nvSpPr>
          <p:cNvPr id="3" name="C_2_BD#5d163f124.fixed?vcp=1&amp;pid=dabc822d9&amp;color=61,88,159&amp;vtp=1&amp;bbb=1"/>
          <p:cNvSpPr/>
          <p:nvPr/>
        </p:nvSpPr>
        <p:spPr>
          <a:xfrm>
            <a:off x="694944" y="2715768"/>
            <a:ext cx="2587752" cy="111556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8.3</a:t>
            </a:r>
            <a:endParaRPr lang="en-US" altLang="zh-CN" sz="5400" dirty="0"/>
          </a:p>
        </p:txBody>
      </p:sp>
      <p:sp>
        <p:nvSpPr>
          <p:cNvPr id="4" name="C_2_BD#5d163f124.fixed?vcp=1&amp;pid=dabc822d9&amp;color=61,88,159&amp;vtp=1&amp;bbb=1"/>
          <p:cNvSpPr/>
          <p:nvPr/>
        </p:nvSpPr>
        <p:spPr>
          <a:xfrm>
            <a:off x="4315968" y="2587752"/>
            <a:ext cx="7671816" cy="1279144"/>
          </a:xfrm>
          <a:prstGeom prst="rect">
            <a:avLst/>
          </a:prstGeom>
          <a:noFill/>
          <a:ln/>
        </p:spPr>
        <p:txBody>
          <a:bodyPr wrap="none" lIns="0" tIns="0" rIns="0" bIns="0" rtlCol="0" anchor="t"/>
          <a:lstStyle/>
          <a:p>
            <a:pPr algn="l" latinLnBrk="1">
              <a:lnSpc>
                <a:spcPts val="9600"/>
              </a:lnSpc>
            </a:pPr>
            <a:r>
              <a:rPr lang="en-US" altLang="zh-CN" sz="5400" b="0" i="0" dirty="0">
                <a:solidFill>
                  <a:srgbClr val="3D589F"/>
                </a:solidFill>
                <a:latin typeface="微软雅黑" pitchFamily="34" charset="0"/>
                <a:ea typeface="微软雅黑" pitchFamily="34" charset="-122"/>
                <a:cs typeface="微软雅黑" pitchFamily="34" charset="-120"/>
              </a:rPr>
              <a:t>列联表与独立性检验</a:t>
            </a:r>
            <a:endParaRPr lang="en-US" altLang="zh-CN" sz="5400"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pic>
        <p:nvPicPr>
          <p:cNvPr id="2" name="C_3#f0bd667b8.fixed?vcp=1&amp;pid=5d163f124&amp;color=36,64,97&amp;tib=255,255,255&amp;vtp=1" descr="preencoded.png"/>
          <p:cNvPicPr>
            <a:picLocks noChangeAspect="1"/>
          </p:cNvPicPr>
          <p:nvPr/>
        </p:nvPicPr>
        <p:blipFill>
          <a:blip r:embed="rId3"/>
          <a:stretch>
            <a:fillRect/>
          </a:stretch>
        </p:blipFill>
        <p:spPr>
          <a:xfrm>
            <a:off x="640080" y="2011680"/>
            <a:ext cx="3090672" cy="1188720"/>
          </a:xfrm>
          <a:prstGeom prst="rect">
            <a:avLst/>
          </a:prstGeom>
        </p:spPr>
      </p:pic>
      <p:sp>
        <p:nvSpPr>
          <p:cNvPr id="3" name="C_3_BD#f0bd667b8.fixed?vcp=1&amp;pid=5d163f124&amp;color=61,88,159&amp;vtp=1&amp;bbb=1"/>
          <p:cNvSpPr/>
          <p:nvPr/>
        </p:nvSpPr>
        <p:spPr>
          <a:xfrm>
            <a:off x="694944" y="2048256"/>
            <a:ext cx="2587752" cy="111556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8.3.1</a:t>
            </a:r>
            <a:endParaRPr lang="en-US" altLang="zh-CN" sz="5400" dirty="0"/>
          </a:p>
        </p:txBody>
      </p:sp>
      <p:sp>
        <p:nvSpPr>
          <p:cNvPr id="4" name="C_3#f0bd667b8.fixed?vcp=1&amp;pid=5d163f124&amp;color=61,88,159&amp;vtp=1&amp;bbb=1"/>
          <p:cNvSpPr/>
          <p:nvPr/>
        </p:nvSpPr>
        <p:spPr>
          <a:xfrm>
            <a:off x="4315968" y="2048256"/>
            <a:ext cx="7671816" cy="1115568"/>
          </a:xfrm>
          <a:prstGeom prst="rect">
            <a:avLst/>
          </a:prstGeom>
          <a:noFill/>
          <a:ln/>
        </p:spPr>
        <p:txBody>
          <a:bodyPr wrap="none" lIns="0" tIns="0" rIns="0" bIns="0" rtlCol="0" anchor="ctr"/>
          <a:lstStyle/>
          <a:p>
            <a:pPr algn="l" latinLnBrk="1">
              <a:lnSpc>
                <a:spcPts val="5900"/>
              </a:lnSpc>
            </a:pPr>
            <a:r>
              <a:rPr lang="en-US" altLang="zh-CN" sz="4800" b="0" i="0" dirty="0">
                <a:solidFill>
                  <a:srgbClr val="3D589F"/>
                </a:solidFill>
                <a:latin typeface="微软雅黑" pitchFamily="34" charset="0"/>
                <a:ea typeface="微软雅黑" pitchFamily="34" charset="-122"/>
                <a:cs typeface="微软雅黑" pitchFamily="34" charset="-120"/>
              </a:rPr>
              <a:t>分类变量与列联表</a:t>
            </a:r>
            <a:endParaRPr lang="en-US" altLang="zh-CN" sz="4800" dirty="0"/>
          </a:p>
        </p:txBody>
      </p:sp>
      <p:pic>
        <p:nvPicPr>
          <p:cNvPr id="5" name="C_3#f0bd667b8.fixed?vcp=1&amp;pid=5d163f124&amp;color=36,64,97&amp;tib=255,255,255&amp;vtp=1" descr="preencoded.png"/>
          <p:cNvPicPr>
            <a:picLocks noChangeAspect="1"/>
          </p:cNvPicPr>
          <p:nvPr/>
        </p:nvPicPr>
        <p:blipFill>
          <a:blip r:embed="rId3"/>
          <a:stretch>
            <a:fillRect/>
          </a:stretch>
        </p:blipFill>
        <p:spPr>
          <a:xfrm>
            <a:off x="640080" y="3767328"/>
            <a:ext cx="3090672" cy="1188720"/>
          </a:xfrm>
          <a:prstGeom prst="rect">
            <a:avLst/>
          </a:prstGeom>
        </p:spPr>
      </p:pic>
      <p:sp>
        <p:nvSpPr>
          <p:cNvPr id="6" name="C_3#f0bd667b8.fixed?vcp=1&amp;pid=5d163f124&amp;color=61,88,159&amp;vtp=1&amp;bbb=1"/>
          <p:cNvSpPr/>
          <p:nvPr/>
        </p:nvSpPr>
        <p:spPr>
          <a:xfrm>
            <a:off x="694944" y="3803904"/>
            <a:ext cx="2587752" cy="1115568"/>
          </a:xfrm>
          <a:prstGeom prst="rect">
            <a:avLst/>
          </a:prstGeom>
          <a:noFill/>
          <a:ln/>
        </p:spPr>
        <p:txBody>
          <a:bodyPr wrap="none" lIns="0" tIns="0" rIns="0" bIns="0" rtlCol="0" anchor="ctr"/>
          <a:lstStyle/>
          <a:p>
            <a:pPr algn="ctr" latinLnBrk="1">
              <a:lnSpc>
                <a:spcPts val="6600"/>
              </a:lnSpc>
            </a:pPr>
            <a:r>
              <a:rPr lang="en-US" altLang="zh-CN" sz="5400" b="1" i="0" dirty="0">
                <a:solidFill>
                  <a:srgbClr val="3D589F"/>
                </a:solidFill>
                <a:latin typeface="微软雅黑" pitchFamily="34" charset="0"/>
                <a:ea typeface="微软雅黑" pitchFamily="34" charset="-122"/>
                <a:cs typeface="微软雅黑" pitchFamily="34" charset="-120"/>
              </a:rPr>
              <a:t>8.3.2</a:t>
            </a:r>
            <a:endParaRPr lang="en-US" altLang="zh-CN" sz="5400" dirty="0"/>
          </a:p>
        </p:txBody>
      </p:sp>
      <p:sp>
        <p:nvSpPr>
          <p:cNvPr id="7" name="C_3_BD#f0bd667b8.fixed?vcp=1&amp;pid=5d163f124&amp;color=61,88,159&amp;vtp=1&amp;bbb=1"/>
          <p:cNvSpPr/>
          <p:nvPr/>
        </p:nvSpPr>
        <p:spPr>
          <a:xfrm>
            <a:off x="4315968" y="3803904"/>
            <a:ext cx="7671816" cy="1801368"/>
          </a:xfrm>
          <a:prstGeom prst="rect">
            <a:avLst/>
          </a:prstGeom>
          <a:noFill/>
          <a:ln/>
        </p:spPr>
        <p:txBody>
          <a:bodyPr wrap="none" lIns="0" tIns="0" rIns="0" bIns="0" rtlCol="0" anchor="t"/>
          <a:lstStyle/>
          <a:p>
            <a:pPr algn="l" latinLnBrk="1">
              <a:lnSpc>
                <a:spcPts val="5900"/>
              </a:lnSpc>
            </a:pPr>
            <a:r>
              <a:rPr lang="en-US" altLang="zh-CN" sz="4800" b="0" i="0" dirty="0">
                <a:solidFill>
                  <a:srgbClr val="3D589F"/>
                </a:solidFill>
                <a:latin typeface="微软雅黑" pitchFamily="34" charset="0"/>
                <a:ea typeface="微软雅黑" pitchFamily="34" charset="-122"/>
                <a:cs typeface="微软雅黑" pitchFamily="34" charset="-120"/>
              </a:rPr>
              <a:t>独立性检验</a:t>
            </a:r>
            <a:endParaRPr lang="en-US" altLang="zh-CN" sz="4800" dirty="0"/>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C_1#目录1:85259d54f?lid=3ed9c3179&amp;cid=3ed9c3179&amp;vtp=1&amp;bbb=1">
            <a:hlinkClick r:id="rId3" action="ppaction://hlinksldjump"/>
          </p:cNvPr>
          <p:cNvSpPr/>
          <p:nvPr/>
        </p:nvSpPr>
        <p:spPr>
          <a:xfrm>
            <a:off x="6044184" y="1435608"/>
            <a:ext cx="6117336" cy="356616"/>
          </a:xfrm>
          <a:prstGeom prst="rect">
            <a:avLst/>
          </a:prstGeom>
          <a:noFill/>
          <a:ln/>
        </p:spPr>
        <p:txBody>
          <a:bodyPr wrap="none" lIns="0" tIns="0" rIns="0" bIns="0" rtlCol="0" anchor="ctr"/>
          <a:lstStyle/>
          <a:p>
            <a:pPr marL="0" algn="l" latinLnBrk="1">
              <a:lnSpc>
                <a:spcPts val="2200"/>
              </a:lnSpc>
            </a:pPr>
            <a:r>
              <a:rPr lang="en-US" altLang="zh-CN" sz="1800" b="0" i="0" dirty="0">
                <a:solidFill>
                  <a:srgbClr val="6565FF"/>
                </a:solidFill>
                <a:latin typeface="微软雅黑" pitchFamily="34" charset="0"/>
                <a:ea typeface="微软雅黑" pitchFamily="34" charset="-122"/>
                <a:cs typeface="微软雅黑" pitchFamily="34" charset="-120"/>
              </a:rPr>
              <a:t>知识点1</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分类变量与列联表</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基本点</a:t>
            </a:r>
            <a:endParaRPr lang="en-US" altLang="zh-CN" sz="1800" dirty="0"/>
          </a:p>
        </p:txBody>
      </p:sp>
      <p:sp>
        <p:nvSpPr>
          <p:cNvPr id="3" name="C_1#目录1:85259d54f?lid=b5ca08924&amp;cid=b5ca08924&amp;vtp=1&amp;bbb=1">
            <a:hlinkClick r:id="rId3" action="ppaction://hlinksldjump"/>
          </p:cNvPr>
          <p:cNvSpPr/>
          <p:nvPr/>
        </p:nvSpPr>
        <p:spPr>
          <a:xfrm>
            <a:off x="6044184" y="1837944"/>
            <a:ext cx="6117336" cy="356616"/>
          </a:xfrm>
          <a:prstGeom prst="rect">
            <a:avLst/>
          </a:prstGeom>
          <a:noFill/>
          <a:ln/>
        </p:spPr>
        <p:txBody>
          <a:bodyPr wrap="none" lIns="0" tIns="0" rIns="0" bIns="0" rtlCol="0" anchor="ctr"/>
          <a:lstStyle/>
          <a:p>
            <a:pPr marL="0" algn="l" latinLnBrk="1">
              <a:lnSpc>
                <a:spcPts val="2200"/>
              </a:lnSpc>
            </a:pPr>
            <a:r>
              <a:rPr lang="en-US" altLang="zh-CN" sz="1800" b="0" i="0" dirty="0">
                <a:solidFill>
                  <a:srgbClr val="6565FF"/>
                </a:solidFill>
                <a:latin typeface="微软雅黑" pitchFamily="34" charset="0"/>
                <a:ea typeface="微软雅黑" pitchFamily="34" charset="-122"/>
                <a:cs typeface="微软雅黑" pitchFamily="34" charset="-120"/>
              </a:rPr>
              <a:t>知识点2</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独立性检验</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重点</a:t>
            </a:r>
            <a:endParaRPr lang="en-US" altLang="zh-CN" sz="1800" dirty="0"/>
          </a:p>
        </p:txBody>
      </p:sp>
      <p:sp>
        <p:nvSpPr>
          <p:cNvPr id="4" name="C_1#目录1:85259d54f?lid=402c9784d&amp;cid=402c9784d&amp;vtp=1&amp;bbb=1">
            <a:hlinkClick r:id="rId4" action="ppaction://hlinksldjump"/>
          </p:cNvPr>
          <p:cNvSpPr/>
          <p:nvPr/>
        </p:nvSpPr>
        <p:spPr>
          <a:xfrm>
            <a:off x="6044184" y="3983736"/>
            <a:ext cx="6117336" cy="356616"/>
          </a:xfrm>
          <a:prstGeom prst="rect">
            <a:avLst/>
          </a:prstGeom>
          <a:noFill/>
          <a:ln/>
        </p:spPr>
        <p:txBody>
          <a:bodyPr wrap="none" lIns="0" tIns="0" rIns="0" bIns="0" rtlCol="0" anchor="ctr"/>
          <a:lstStyle/>
          <a:p>
            <a:pPr marL="0" algn="l" latinLnBrk="1">
              <a:lnSpc>
                <a:spcPts val="2200"/>
              </a:lnSpc>
            </a:pPr>
            <a:r>
              <a:rPr lang="en-US" altLang="zh-CN" sz="1800" b="0" i="0" dirty="0">
                <a:solidFill>
                  <a:srgbClr val="6565FF"/>
                </a:solidFill>
                <a:latin typeface="微软雅黑" pitchFamily="34" charset="0"/>
                <a:ea typeface="微软雅黑" pitchFamily="34" charset="-122"/>
                <a:cs typeface="微软雅黑" pitchFamily="34" charset="-120"/>
              </a:rPr>
              <a:t>要点1</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用2×2列联表分析两分类变量间的关系</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基本点</a:t>
            </a:r>
            <a:endParaRPr lang="en-US" altLang="zh-CN" sz="1800" dirty="0"/>
          </a:p>
        </p:txBody>
      </p:sp>
      <p:sp>
        <p:nvSpPr>
          <p:cNvPr id="5" name="C_1#目录1:85259d54f?lid=bcfb41b50&amp;cid=bcfb41b50&amp;vtp=1&amp;bbb=1">
            <a:hlinkClick r:id="rId5" action="ppaction://hlinksldjump"/>
          </p:cNvPr>
          <p:cNvSpPr/>
          <p:nvPr/>
        </p:nvSpPr>
        <p:spPr>
          <a:xfrm>
            <a:off x="6044184" y="4376928"/>
            <a:ext cx="6117336" cy="356616"/>
          </a:xfrm>
          <a:prstGeom prst="rect">
            <a:avLst/>
          </a:prstGeom>
          <a:noFill/>
          <a:ln/>
        </p:spPr>
        <p:txBody>
          <a:bodyPr wrap="none" lIns="0" tIns="0" rIns="0" bIns="0" rtlCol="0" anchor="ctr"/>
          <a:lstStyle/>
          <a:p>
            <a:pPr marL="0" algn="l" latinLnBrk="1">
              <a:lnSpc>
                <a:spcPts val="2200"/>
              </a:lnSpc>
            </a:pPr>
            <a:r>
              <a:rPr lang="en-US" altLang="zh-CN" sz="1800" b="0" i="0" dirty="0">
                <a:solidFill>
                  <a:srgbClr val="6565FF"/>
                </a:solidFill>
                <a:latin typeface="微软雅黑" pitchFamily="34" charset="0"/>
                <a:ea typeface="微软雅黑" pitchFamily="34" charset="-122"/>
                <a:cs typeface="微软雅黑" pitchFamily="34" charset="-120"/>
              </a:rPr>
              <a:t>要点2</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用等高堆积条形图分析两分类变量间的关系</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基本点</a:t>
            </a:r>
            <a:endParaRPr lang="en-US" altLang="zh-CN" sz="1800" dirty="0"/>
          </a:p>
        </p:txBody>
      </p:sp>
      <p:sp>
        <p:nvSpPr>
          <p:cNvPr id="6" name="C_1#目录1:85259d54f?lid=b704aa48a&amp;cid=b704aa48a&amp;vtp=1&amp;bbb=1">
            <a:hlinkClick r:id="rId6" action="ppaction://hlinksldjump"/>
          </p:cNvPr>
          <p:cNvSpPr/>
          <p:nvPr/>
        </p:nvSpPr>
        <p:spPr>
          <a:xfrm>
            <a:off x="6044184" y="4779264"/>
            <a:ext cx="6117336" cy="356616"/>
          </a:xfrm>
          <a:prstGeom prst="rect">
            <a:avLst/>
          </a:prstGeom>
          <a:noFill/>
          <a:ln/>
        </p:spPr>
        <p:txBody>
          <a:bodyPr wrap="none" lIns="0" tIns="0" rIns="0" bIns="0" rtlCol="0" anchor="ctr"/>
          <a:lstStyle/>
          <a:p>
            <a:pPr marL="0" algn="l" latinLnBrk="1">
              <a:lnSpc>
                <a:spcPts val="2200"/>
              </a:lnSpc>
            </a:pPr>
            <a:r>
              <a:rPr lang="en-US" altLang="zh-CN" sz="1800" b="0" i="0" dirty="0">
                <a:solidFill>
                  <a:srgbClr val="6565FF"/>
                </a:solidFill>
                <a:latin typeface="微软雅黑" pitchFamily="34" charset="0"/>
                <a:ea typeface="微软雅黑" pitchFamily="34" charset="-122"/>
                <a:cs typeface="微软雅黑" pitchFamily="34" charset="-120"/>
              </a:rPr>
              <a:t>要点3</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独立性检验</a:t>
            </a:r>
            <a:r>
              <a:rPr lang="en-US" altLang="zh-CN" sz="1800" b="0" i="0" dirty="0">
                <a:solidFill>
                  <a:srgbClr val="6565FF"/>
                </a:solidFill>
                <a:latin typeface="SimSun" pitchFamily="34" charset="0"/>
                <a:ea typeface="SimSun" pitchFamily="34" charset="-122"/>
                <a:cs typeface="SimSun" pitchFamily="34" charset="-120"/>
              </a:rPr>
              <a:t> </a:t>
            </a:r>
            <a:r>
              <a:rPr lang="en-US" altLang="zh-CN" sz="1800" b="0" i="0" dirty="0">
                <a:solidFill>
                  <a:srgbClr val="6565FF"/>
                </a:solidFill>
                <a:latin typeface="微软雅黑" pitchFamily="34" charset="0"/>
                <a:ea typeface="微软雅黑" pitchFamily="34" charset="-122"/>
                <a:cs typeface="微软雅黑" pitchFamily="34" charset="-120"/>
              </a:rPr>
              <a:t>重难点</a:t>
            </a:r>
            <a:endParaRPr lang="en-US" altLang="zh-CN" sz="1800" dirty="0"/>
          </a:p>
        </p:txBody>
      </p:sp>
      <p:pic>
        <p:nvPicPr>
          <p:cNvPr id="7" name="O_0#目录1:85259d54f.fixed?vcp=1&amp;color=36,64,97&amp;tib=255,255,255&amp;vtp=1&amp;bt=1" descr="preencoded.png"/>
          <p:cNvPicPr>
            <a:picLocks noChangeAspect="1"/>
          </p:cNvPicPr>
          <p:nvPr/>
        </p:nvPicPr>
        <p:blipFill>
          <a:blip r:embed="rId7"/>
          <a:stretch>
            <a:fillRect/>
          </a:stretch>
        </p:blipFill>
        <p:spPr>
          <a:xfrm>
            <a:off x="4928616" y="795528"/>
            <a:ext cx="731520" cy="768096"/>
          </a:xfrm>
          <a:prstGeom prst="rect">
            <a:avLst/>
          </a:prstGeom>
        </p:spPr>
      </p:pic>
      <p:pic>
        <p:nvPicPr>
          <p:cNvPr id="8" name="O_0#目录1:85259d54f.fixed?vcp=1&amp;color=36,64,97&amp;tib=255,255,255&amp;vtp=1" descr="preencoded.png"/>
          <p:cNvPicPr>
            <a:picLocks noChangeAspect="1"/>
          </p:cNvPicPr>
          <p:nvPr/>
        </p:nvPicPr>
        <p:blipFill>
          <a:blip r:embed="rId8"/>
          <a:stretch>
            <a:fillRect/>
          </a:stretch>
        </p:blipFill>
        <p:spPr>
          <a:xfrm>
            <a:off x="4928616" y="3374136"/>
            <a:ext cx="731520" cy="768096"/>
          </a:xfrm>
          <a:prstGeom prst="rect">
            <a:avLst/>
          </a:prstGeom>
        </p:spPr>
      </p:pic>
      <p:sp>
        <p:nvSpPr>
          <p:cNvPr id="9" name="O_0#目录1:85259d54f.fixed?vcp=1&amp;color=255,255,255&amp;vtp=1&amp;bbb=1"/>
          <p:cNvSpPr/>
          <p:nvPr/>
        </p:nvSpPr>
        <p:spPr>
          <a:xfrm>
            <a:off x="4928616" y="795528"/>
            <a:ext cx="768096" cy="768096"/>
          </a:xfrm>
          <a:prstGeom prst="rect">
            <a:avLst/>
          </a:prstGeom>
          <a:noFill/>
          <a:ln/>
        </p:spPr>
        <p:txBody>
          <a:bodyPr wrap="none" lIns="0" tIns="0" rIns="0" bIns="0" rtlCol="0" anchor="ctr"/>
          <a:lstStyle/>
          <a:p>
            <a:pPr algn="ctr" latinLnBrk="1">
              <a:lnSpc>
                <a:spcPts val="2900"/>
              </a:lnSpc>
            </a:pPr>
            <a:r>
              <a:rPr lang="en-US" altLang="zh-CN" sz="2400" b="0" i="0" dirty="0">
                <a:solidFill>
                  <a:srgbClr val="FFFFFF"/>
                </a:solidFill>
                <a:latin typeface="Arial (正文)" pitchFamily="34" charset="0"/>
                <a:ea typeface="Arial (正文)" pitchFamily="34" charset="-122"/>
                <a:cs typeface="Arial (正文)" pitchFamily="34" charset="-120"/>
              </a:rPr>
              <a:t>01</a:t>
            </a:r>
            <a:endParaRPr lang="en-US" altLang="zh-CN" sz="2400" dirty="0"/>
          </a:p>
        </p:txBody>
      </p:sp>
      <p:sp>
        <p:nvSpPr>
          <p:cNvPr id="10" name="O_0#目录1:85259d54f.fixed?vcp=1&amp;color=255,255,255&amp;vtp=1&amp;bbb=1"/>
          <p:cNvSpPr/>
          <p:nvPr/>
        </p:nvSpPr>
        <p:spPr>
          <a:xfrm>
            <a:off x="4928616" y="3374136"/>
            <a:ext cx="768096" cy="768096"/>
          </a:xfrm>
          <a:prstGeom prst="rect">
            <a:avLst/>
          </a:prstGeom>
          <a:noFill/>
          <a:ln/>
        </p:spPr>
        <p:txBody>
          <a:bodyPr wrap="none" lIns="0" tIns="0" rIns="0" bIns="0" rtlCol="0" anchor="ctr"/>
          <a:lstStyle/>
          <a:p>
            <a:pPr algn="ctr" latinLnBrk="1">
              <a:lnSpc>
                <a:spcPts val="2900"/>
              </a:lnSpc>
            </a:pPr>
            <a:r>
              <a:rPr lang="en-US" altLang="zh-CN" sz="2400" b="0" i="0" dirty="0">
                <a:solidFill>
                  <a:srgbClr val="FFFFFF"/>
                </a:solidFill>
                <a:latin typeface="Arial (正文)" pitchFamily="34" charset="0"/>
                <a:ea typeface="Arial (正文)" pitchFamily="34" charset="-122"/>
                <a:cs typeface="Arial (正文)" pitchFamily="34" charset="-120"/>
              </a:rPr>
              <a:t>02</a:t>
            </a:r>
            <a:endParaRPr lang="en-US" altLang="zh-CN" sz="2400" dirty="0"/>
          </a:p>
        </p:txBody>
      </p:sp>
      <p:sp>
        <p:nvSpPr>
          <p:cNvPr id="11" name="O_0#目录1:85259d54f.fixed?lid=85259d54f&amp;vcp=1&amp;color=0,55,96&amp;vtp=1&amp;bbb=1">
            <a:hlinkClick r:id="rId3" action="ppaction://hlinksldjump"/>
          </p:cNvPr>
          <p:cNvSpPr/>
          <p:nvPr/>
        </p:nvSpPr>
        <p:spPr>
          <a:xfrm>
            <a:off x="5870448" y="950976"/>
            <a:ext cx="1261872" cy="457200"/>
          </a:xfrm>
          <a:prstGeom prst="rect">
            <a:avLst/>
          </a:prstGeom>
          <a:noFill/>
          <a:ln/>
        </p:spPr>
        <p:txBody>
          <a:bodyPr wrap="none" lIns="0" tIns="0" rIns="0" bIns="0" rtlCol="0" anchor="ctr"/>
          <a:lstStyle/>
          <a:p>
            <a:pPr algn="ctr" latinLnBrk="1">
              <a:lnSpc>
                <a:spcPts val="2900"/>
              </a:lnSpc>
            </a:pPr>
            <a:r>
              <a:rPr lang="en-US" altLang="zh-CN" sz="2400" b="0" i="0" dirty="0">
                <a:solidFill>
                  <a:srgbClr val="003760"/>
                </a:solidFill>
                <a:latin typeface="印品黑体" pitchFamily="34" charset="0"/>
                <a:ea typeface="印品黑体" pitchFamily="34" charset="-122"/>
                <a:cs typeface="印品黑体" pitchFamily="34" charset="-120"/>
              </a:rPr>
              <a:t>知识绘</a:t>
            </a:r>
            <a:endParaRPr lang="en-US" altLang="zh-CN" sz="2400" dirty="0"/>
          </a:p>
        </p:txBody>
      </p:sp>
      <p:sp>
        <p:nvSpPr>
          <p:cNvPr id="12" name="O_0#目录1:85259d54f.fixed?lid=c05ddf8b6&amp;vcp=1&amp;color=0,55,96&amp;vtp=1&amp;bbb=1">
            <a:hlinkClick r:id="rId4" action="ppaction://hlinksldjump"/>
          </p:cNvPr>
          <p:cNvSpPr/>
          <p:nvPr/>
        </p:nvSpPr>
        <p:spPr>
          <a:xfrm>
            <a:off x="5870448" y="3520440"/>
            <a:ext cx="1261872" cy="457200"/>
          </a:xfrm>
          <a:prstGeom prst="rect">
            <a:avLst/>
          </a:prstGeom>
          <a:noFill/>
          <a:ln/>
        </p:spPr>
        <p:txBody>
          <a:bodyPr wrap="none" lIns="0" tIns="0" rIns="0" bIns="0" rtlCol="0" anchor="ctr"/>
          <a:lstStyle/>
          <a:p>
            <a:pPr algn="ctr" latinLnBrk="1">
              <a:lnSpc>
                <a:spcPts val="2900"/>
              </a:lnSpc>
            </a:pPr>
            <a:r>
              <a:rPr lang="en-US" altLang="zh-CN" sz="2400" b="0" i="0" dirty="0">
                <a:solidFill>
                  <a:srgbClr val="003760"/>
                </a:solidFill>
                <a:latin typeface="印品黑体" pitchFamily="34" charset="0"/>
                <a:ea typeface="印品黑体" pitchFamily="34" charset="-122"/>
                <a:cs typeface="印品黑体" pitchFamily="34" charset="-120"/>
              </a:rPr>
              <a:t>重难斩</a:t>
            </a:r>
            <a:endParaRPr lang="en-US" altLang="zh-CN" sz="2400" dirty="0"/>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pic>
        <p:nvPicPr>
          <p:cNvPr id="2" name="C_4#85259d54f?vcp=1&amp;pid=f0bd667b8&amp;color=36,64,97&amp;tib=255,255,255&amp;vtp=1&amp;bt=1" descr="preencoded.png"/>
          <p:cNvPicPr>
            <a:picLocks noChangeAspect="1"/>
          </p:cNvPicPr>
          <p:nvPr/>
        </p:nvPicPr>
        <p:blipFill>
          <a:blip r:embed="rId3"/>
          <a:stretch>
            <a:fillRect/>
          </a:stretch>
        </p:blipFill>
        <p:spPr>
          <a:xfrm>
            <a:off x="557784" y="832104"/>
            <a:ext cx="566928" cy="694944"/>
          </a:xfrm>
          <a:prstGeom prst="rect">
            <a:avLst/>
          </a:prstGeom>
        </p:spPr>
      </p:pic>
      <p:sp>
        <p:nvSpPr>
          <p:cNvPr id="3" name="C_4_BD#85259d54f?vcp=1&amp;pid=f0bd667b8&amp;color=61,88,159&amp;vtp=1&amp;bbb=1"/>
          <p:cNvSpPr/>
          <p:nvPr/>
        </p:nvSpPr>
        <p:spPr>
          <a:xfrm>
            <a:off x="1252728" y="950976"/>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知识绘</a:t>
            </a:r>
            <a:endParaRPr lang="en-US" altLang="zh-CN" sz="2400" dirty="0"/>
          </a:p>
        </p:txBody>
      </p:sp>
      <p:sp>
        <p:nvSpPr>
          <p:cNvPr id="4" name="C_5_BD#3ed9c3179?vcp=1&amp;pid=85259d54f&amp;color=101,101,255&amp;vtp=1&amp;bbb=1"/>
          <p:cNvSpPr/>
          <p:nvPr/>
        </p:nvSpPr>
        <p:spPr>
          <a:xfrm>
            <a:off x="539496" y="1527048"/>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知识点1</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分类变量与列联表</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基本点</a:t>
            </a:r>
            <a:endParaRPr lang="en-US" altLang="zh-CN" sz="2200" dirty="0"/>
          </a:p>
        </p:txBody>
      </p:sp>
      <p:sp>
        <p:nvSpPr>
          <p:cNvPr id="5" name="C_5_BD#b5ca08924?vcp=1&amp;pid=85259d54f&amp;color=101,101,255&amp;vtp=1&amp;bbb=1"/>
          <p:cNvSpPr/>
          <p:nvPr/>
        </p:nvSpPr>
        <p:spPr>
          <a:xfrm>
            <a:off x="539496" y="2020824"/>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知识点2</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独立性检验</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重点</a:t>
            </a:r>
            <a:endParaRPr lang="en-US" altLang="zh-CN" sz="2200" dirty="0"/>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pic>
        <p:nvPicPr>
          <p:cNvPr id="2" name="C_4#c05ddf8b6?vcp=1&amp;pid=f0bd667b8&amp;color=36,64,97&amp;mp=1&amp;tib=255,255,255&amp;vtp=1&amp;bt=1" descr="preencoded.png"/>
          <p:cNvPicPr>
            <a:picLocks noChangeAspect="1"/>
          </p:cNvPicPr>
          <p:nvPr/>
        </p:nvPicPr>
        <p:blipFill>
          <a:blip r:embed="rId3"/>
          <a:stretch>
            <a:fillRect/>
          </a:stretch>
        </p:blipFill>
        <p:spPr>
          <a:xfrm>
            <a:off x="557784" y="828000"/>
            <a:ext cx="493776" cy="521208"/>
          </a:xfrm>
          <a:prstGeom prst="rect">
            <a:avLst/>
          </a:prstGeom>
        </p:spPr>
      </p:pic>
      <p:sp>
        <p:nvSpPr>
          <p:cNvPr id="3" name="C_4_BD#c05ddf8b6?vcp=1&amp;pid=f0bd667b8&amp;color=61,88,159&amp;mp=1&amp;vtp=1&amp;bbb=1"/>
          <p:cNvSpPr/>
          <p:nvPr/>
        </p:nvSpPr>
        <p:spPr>
          <a:xfrm>
            <a:off x="1188720" y="828000"/>
            <a:ext cx="1801368" cy="521208"/>
          </a:xfrm>
          <a:prstGeom prst="rect">
            <a:avLst/>
          </a:prstGeom>
          <a:noFill/>
          <a:ln/>
        </p:spPr>
        <p:txBody>
          <a:bodyPr wrap="none" lIns="0" tIns="0" rIns="0" bIns="0" rtlCol="0" anchor="ctr"/>
          <a:lstStyle/>
          <a:p>
            <a:pPr algn="l" latinLnBrk="1">
              <a:lnSpc>
                <a:spcPts val="2900"/>
              </a:lnSpc>
            </a:pPr>
            <a:r>
              <a:rPr lang="en-US" altLang="zh-CN" sz="2400" b="0" i="0" dirty="0">
                <a:solidFill>
                  <a:srgbClr val="3D589F"/>
                </a:solidFill>
                <a:latin typeface="微软雅黑" pitchFamily="34" charset="0"/>
                <a:ea typeface="微软雅黑" pitchFamily="34" charset="-122"/>
                <a:cs typeface="微软雅黑" pitchFamily="34" charset="-120"/>
              </a:rPr>
              <a:t>重难斩</a:t>
            </a:r>
            <a:endParaRPr lang="en-US" altLang="zh-CN" sz="2400" dirty="0"/>
          </a:p>
        </p:txBody>
      </p:sp>
      <p:sp>
        <p:nvSpPr>
          <p:cNvPr id="4" name="C_5_BD#27cd22bbd?vcp=1&amp;pid=c05ddf8b6&amp;color=61,88,159&amp;vtp=1&amp;bbb=1"/>
          <p:cNvSpPr/>
          <p:nvPr/>
        </p:nvSpPr>
        <p:spPr>
          <a:xfrm>
            <a:off x="539496" y="1481796"/>
            <a:ext cx="11109960" cy="895096"/>
          </a:xfrm>
          <a:prstGeom prst="rect">
            <a:avLst/>
          </a:prstGeom>
          <a:noFill/>
          <a:ln/>
        </p:spPr>
        <p:txBody>
          <a:bodyPr wrap="none" lIns="0" tIns="0" rIns="0" bIns="0" rtlCol="0" anchor="t"/>
          <a:lstStyle/>
          <a:p>
            <a:pPr algn="ctr" latinLnBrk="1">
              <a:lnSpc>
                <a:spcPts val="4200"/>
              </a:lnSpc>
            </a:pPr>
            <a:r>
              <a:rPr lang="en-US" altLang="zh-CN" sz="2400" b="1" i="0" dirty="0">
                <a:solidFill>
                  <a:srgbClr val="3D589F"/>
                </a:solidFill>
                <a:latin typeface="Times New Roman" pitchFamily="34" charset="0"/>
                <a:ea typeface="微软雅黑" pitchFamily="34" charset="-122"/>
                <a:cs typeface="Times New Roman" pitchFamily="34" charset="-120"/>
              </a:rPr>
              <a:t>能力进阶</a:t>
            </a:r>
            <a:endParaRPr lang="en-US" altLang="zh-CN" sz="2400" dirty="0"/>
          </a:p>
        </p:txBody>
      </p:sp>
      <p:sp>
        <p:nvSpPr>
          <p:cNvPr id="5" name="C_6_BD#402c9784d?vcp=1&amp;pid=27cd22bbd&amp;color=101,101,255&amp;vtp=1&amp;bbb=1"/>
          <p:cNvSpPr/>
          <p:nvPr/>
        </p:nvSpPr>
        <p:spPr>
          <a:xfrm>
            <a:off x="539496" y="2011844"/>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要点1</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用2×2列联表分析两分类变量间的关系</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基本点</a:t>
            </a:r>
            <a:endParaRPr lang="en-US" altLang="zh-CN" sz="2200" dirty="0"/>
          </a:p>
        </p:txBody>
      </p:sp>
      <mc:AlternateContent xmlns:mc="http://schemas.openxmlformats.org/markup-compatibility/2006" xmlns:a14="http://schemas.microsoft.com/office/drawing/2010/main">
        <mc:Choice Requires="a14">
          <p:sp>
            <p:nvSpPr>
              <p:cNvPr id="6" name="QO_7_BD.1_1#b7ec5a571?vcp=1&amp;vop=1&amp;pid=402c9784d&amp;color=36,64,97&amp;vtp=1&amp;bbb=1&amp;hb=1"/>
              <p:cNvSpPr/>
              <p:nvPr/>
            </p:nvSpPr>
            <p:spPr>
              <a:xfrm>
                <a:off x="539496" y="2500702"/>
                <a:ext cx="11109960" cy="1611440"/>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例1</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在对人们饮食习惯的一次调查中，共调查了124人，其中年龄在六十岁及以上的有70人，</a:t>
                </a:r>
                <a:r>
                  <a:rPr lang="en-US" altLang="zh-CN" sz="1800" b="0" i="0">
                    <a:solidFill>
                      <a:srgbClr val="244061"/>
                    </a:solidFill>
                    <a:latin typeface="Times New Roman" pitchFamily="34" charset="0"/>
                    <a:ea typeface="微软雅黑" pitchFamily="34" charset="-122"/>
                    <a:cs typeface="Times New Roman" pitchFamily="34" charset="-120"/>
                  </a:rPr>
                  <a:t>六十岁以下的有54</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人</a:t>
                </a:r>
                <a:r>
                  <a:rPr lang="en-US" altLang="zh-CN" sz="1800" b="0" i="0" dirty="0">
                    <a:solidFill>
                      <a:srgbClr val="244061"/>
                    </a:solidFill>
                    <a:latin typeface="Times New Roman" pitchFamily="34" charset="0"/>
                    <a:ea typeface="微软雅黑" pitchFamily="34" charset="-122"/>
                    <a:cs typeface="Times New Roman" pitchFamily="34" charset="-120"/>
                  </a:rPr>
                  <a:t>.六十岁及以上的人中有43人的饮食以蔬菜为主，另外27人则以肉类为主；六十岁以下的人中有</a:t>
                </a:r>
                <a:r>
                  <a:rPr lang="en-US" altLang="zh-CN" sz="1800" b="0" i="0">
                    <a:solidFill>
                      <a:srgbClr val="244061"/>
                    </a:solidFill>
                    <a:latin typeface="Times New Roman" pitchFamily="34" charset="0"/>
                    <a:ea typeface="微软雅黑" pitchFamily="34" charset="-122"/>
                    <a:cs typeface="Times New Roman" pitchFamily="34" charset="-120"/>
                  </a:rPr>
                  <a:t>21人饮食以蔬</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菜为主</a:t>
                </a:r>
                <a:r>
                  <a:rPr lang="en-US" altLang="zh-CN" sz="1800" b="0" i="0" dirty="0">
                    <a:solidFill>
                      <a:srgbClr val="244061"/>
                    </a:solidFill>
                    <a:latin typeface="Times New Roman" pitchFamily="34" charset="0"/>
                    <a:ea typeface="微软雅黑" pitchFamily="34" charset="-122"/>
                    <a:cs typeface="Times New Roman" pitchFamily="34" charset="-120"/>
                  </a:rPr>
                  <a:t>，另外33人则以肉类为主.请根据以上数据作出饮食习惯与年龄的</a:t>
                </a:r>
                <a14:m>
                  <m:oMath xmlns:m="http://schemas.openxmlformats.org/officeDocument/2006/math">
                    <m:r>
                      <a:rPr lang="en-US" altLang="zh-CN" sz="1800" b="0" i="0">
                        <a:solidFill>
                          <a:srgbClr val="244061"/>
                        </a:solidFill>
                        <a:latin typeface="Cambria Math" pitchFamily="34" charset="0"/>
                        <a:ea typeface="Cambria Math" pitchFamily="34" charset="-122"/>
                        <a:cs typeface="Cambria Math" pitchFamily="34" charset="-120"/>
                      </a:rPr>
                      <m:t>2×2</m:t>
                    </m:r>
                  </m:oMath>
                </a14:m>
                <a:r>
                  <a:rPr lang="en-US" altLang="zh-CN" sz="1800" b="0" i="0" dirty="0">
                    <a:solidFill>
                      <a:srgbClr val="244061"/>
                    </a:solidFill>
                    <a:latin typeface="Times New Roman" pitchFamily="34" charset="0"/>
                    <a:ea typeface="微软雅黑" pitchFamily="34" charset="-122"/>
                    <a:cs typeface="Times New Roman" pitchFamily="34" charset="-120"/>
                  </a:rPr>
                  <a:t>列联表，并利用</a:t>
                </a:r>
                <a14:m>
                  <m:oMath xmlns:m="http://schemas.openxmlformats.org/officeDocument/2006/math">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𝑎</m:t>
                        </m:r>
                      </m:num>
                      <m:den>
                        <m:r>
                          <a:rPr lang="en-US" altLang="zh-CN" sz="1800" b="0" i="0">
                            <a:solidFill>
                              <a:srgbClr val="244061"/>
                            </a:solidFill>
                            <a:latin typeface="Cambria Math" pitchFamily="34" charset="0"/>
                            <a:ea typeface="Cambria Math" pitchFamily="34" charset="-122"/>
                            <a:cs typeface="Cambria Math" pitchFamily="34" charset="-120"/>
                          </a:rPr>
                          <m:t>𝑎</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𝑏</m:t>
                        </m:r>
                      </m:den>
                    </m:f>
                  </m:oMath>
                </a14:m>
                <a:r>
                  <a:rPr lang="en-US" altLang="zh-CN" sz="1800" b="0" i="0" dirty="0">
                    <a:solidFill>
                      <a:srgbClr val="244061"/>
                    </a:solidFill>
                    <a:latin typeface="Times New Roman" pitchFamily="34" charset="0"/>
                    <a:ea typeface="微软雅黑" pitchFamily="34" charset="-122"/>
                    <a:cs typeface="Times New Roman" pitchFamily="34" charset="-120"/>
                  </a:rPr>
                  <a:t>与</a:t>
                </a:r>
                <a14:m>
                  <m:oMath xmlns:m="http://schemas.openxmlformats.org/officeDocument/2006/math">
                    <m:f>
                      <m:fPr>
                        <m:ctrlPr>
                          <a:rPr lang="en-US" altLang="zh-CN" sz="1800" b="0" i="1" dirty="0">
                            <a:solidFill>
                              <a:srgbClr val="244061"/>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244061"/>
                            </a:solidFill>
                            <a:latin typeface="Cambria Math" pitchFamily="34" charset="0"/>
                            <a:ea typeface="Cambria Math" pitchFamily="34" charset="-122"/>
                            <a:cs typeface="Cambria Math" pitchFamily="34" charset="-120"/>
                          </a:rPr>
                          <m:t>𝑐</m:t>
                        </m:r>
                      </m:num>
                      <m:den>
                        <m:r>
                          <a:rPr lang="en-US" altLang="zh-CN" sz="1800" b="0" i="0">
                            <a:solidFill>
                              <a:srgbClr val="244061"/>
                            </a:solidFill>
                            <a:latin typeface="Cambria Math" pitchFamily="34" charset="0"/>
                            <a:ea typeface="Cambria Math" pitchFamily="34" charset="-122"/>
                            <a:cs typeface="Cambria Math" pitchFamily="34" charset="-120"/>
                          </a:rPr>
                          <m:t>𝑐</m:t>
                        </m:r>
                        <m:r>
                          <a:rPr lang="en-US" altLang="zh-CN" sz="1800" b="0" i="0">
                            <a:solidFill>
                              <a:srgbClr val="244061"/>
                            </a:solidFill>
                            <a:latin typeface="Cambria Math" pitchFamily="34" charset="0"/>
                            <a:ea typeface="Cambria Math" pitchFamily="34" charset="-122"/>
                            <a:cs typeface="Cambria Math" pitchFamily="34" charset="-120"/>
                          </a:rPr>
                          <m:t>+</m:t>
                        </m:r>
                        <m:r>
                          <a:rPr lang="en-US" altLang="zh-CN" sz="1800" b="0" i="0">
                            <a:solidFill>
                              <a:srgbClr val="244061"/>
                            </a:solidFill>
                            <a:latin typeface="Cambria Math" pitchFamily="34" charset="0"/>
                            <a:ea typeface="Cambria Math" pitchFamily="34" charset="-122"/>
                            <a:cs typeface="Cambria Math" pitchFamily="34" charset="-120"/>
                          </a:rPr>
                          <m:t>𝑑</m:t>
                        </m:r>
                      </m:den>
                    </m:f>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a:solidFill>
                      <a:srgbClr val="244061"/>
                    </a:solidFill>
                    <a:latin typeface="Times New Roman" pitchFamily="34" charset="0"/>
                    <a:ea typeface="微软雅黑" pitchFamily="34" charset="-122"/>
                    <a:cs typeface="Times New Roman" pitchFamily="34" charset="-120"/>
                  </a:rPr>
                  <a:t>值的大小</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判断二者是否有关联</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mc:Choice>
        <mc:Fallback xmlns="">
          <p:sp>
            <p:nvSpPr>
              <p:cNvPr id="6" name="QO_7_BD.1_1#b7ec5a571?vcp=1&amp;vop=1&amp;pid=402c9784d&amp;color=36,64,97&amp;vtp=1&amp;bbb=1&amp;hb=1"/>
              <p:cNvSpPr>
                <a:spLocks noRot="1" noChangeAspect="1" noMove="1" noResize="1" noEditPoints="1" noAdjustHandles="1" noChangeArrowheads="1" noChangeShapeType="1" noTextEdit="1"/>
              </p:cNvSpPr>
              <p:nvPr/>
            </p:nvSpPr>
            <p:spPr>
              <a:xfrm>
                <a:off x="539496" y="2500702"/>
                <a:ext cx="11109960" cy="1611440"/>
              </a:xfrm>
              <a:prstGeom prst="rect">
                <a:avLst/>
              </a:prstGeom>
              <a:blipFill>
                <a:blip r:embed="rId4"/>
                <a:stretch>
                  <a:fillRect l="-1317" r="-1262" b="-8679"/>
                </a:stretch>
              </a:blipFill>
              <a:ln/>
            </p:spPr>
            <p:txBody>
              <a:bodyPr/>
              <a:lstStyle/>
              <a:p>
                <a:r>
                  <a:rPr lang="zh-CN" altLang="en-US">
                    <a:noFill/>
                  </a:rPr>
                  <a:t> </a:t>
                </a:r>
              </a:p>
            </p:txBody>
          </p:sp>
        </mc:Fallback>
      </mc:AlternateContent>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QO_7_AN.2_1#b7ec5a571?vcp=1&amp;vop=1&amp;pid=402c9784d&amp;color=36,64,97&amp;vtp=1&amp;bt=1&amp;bbb=1"/>
              <p:cNvSpPr/>
              <p:nvPr/>
            </p:nvSpPr>
            <p:spPr>
              <a:xfrm>
                <a:off x="539496" y="1957913"/>
                <a:ext cx="11109960" cy="363665"/>
              </a:xfrm>
              <a:prstGeom prst="rect">
                <a:avLst/>
              </a:prstGeom>
              <a:noFill/>
              <a:ln/>
            </p:spPr>
            <p:txBody>
              <a:bodyPr wrap="none" lIns="0" tIns="0" rIns="0" bIns="0" rtlCol="0" anchor="t"/>
              <a:lstStyle/>
              <a:p>
                <a:pPr algn="l" latinLnBrk="1">
                  <a:lnSpc>
                    <a:spcPts val="3200"/>
                  </a:lnSpc>
                </a:pPr>
                <a:r>
                  <a:rPr lang="en-US" altLang="zh-CN" sz="1800" b="1" i="0" dirty="0">
                    <a:solidFill>
                      <a:srgbClr val="6565FF"/>
                    </a:solidFill>
                    <a:latin typeface="Times New Roman" pitchFamily="34" charset="0"/>
                    <a:ea typeface="微软雅黑" pitchFamily="34" charset="-122"/>
                    <a:cs typeface="Times New Roman" pitchFamily="34" charset="-120"/>
                  </a:rPr>
                  <a:t>【解】</a:t>
                </a:r>
                <a14:m>
                  <m:oMath xmlns:m="http://schemas.openxmlformats.org/officeDocument/2006/math">
                    <m:r>
                      <a:rPr lang="en-US" altLang="zh-CN" sz="1800" b="0" i="0">
                        <a:solidFill>
                          <a:srgbClr val="6565FF"/>
                        </a:solidFill>
                        <a:latin typeface="Cambria Math" pitchFamily="34" charset="0"/>
                        <a:ea typeface="Cambria Math" pitchFamily="34" charset="-122"/>
                        <a:cs typeface="Cambria Math" pitchFamily="34" charset="-120"/>
                      </a:rPr>
                      <m:t>2×2</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列联表如表所示.</a:t>
                </a:r>
                <a:endParaRPr lang="en-US" altLang="zh-CN" sz="1800" dirty="0"/>
              </a:p>
            </p:txBody>
          </p:sp>
        </mc:Choice>
        <mc:Fallback xmlns="">
          <p:sp>
            <p:nvSpPr>
              <p:cNvPr id="2" name="QO_7_AN.2_1#b7ec5a571?vcp=1&amp;vop=1&amp;pid=402c9784d&amp;color=36,64,97&amp;vtp=1&amp;bt=1&amp;bbb=1"/>
              <p:cNvSpPr>
                <a:spLocks noRot="1" noChangeAspect="1" noMove="1" noResize="1" noEditPoints="1" noAdjustHandles="1" noChangeArrowheads="1" noChangeShapeType="1" noTextEdit="1"/>
              </p:cNvSpPr>
              <p:nvPr/>
            </p:nvSpPr>
            <p:spPr>
              <a:xfrm>
                <a:off x="539496" y="1957913"/>
                <a:ext cx="11109960" cy="363665"/>
              </a:xfrm>
              <a:prstGeom prst="rect">
                <a:avLst/>
              </a:prstGeom>
              <a:blipFill>
                <a:blip r:embed="rId3"/>
                <a:stretch>
                  <a:fillRect l="-1317" b="-38333"/>
                </a:stretch>
              </a:blipFill>
              <a:ln/>
            </p:spPr>
            <p:txBody>
              <a:bodyPr/>
              <a:lstStyle/>
              <a:p>
                <a:r>
                  <a:rPr lang="zh-CN" altLang="en-US">
                    <a:noFill/>
                  </a:rPr>
                  <a:t> </a:t>
                </a:r>
              </a:p>
            </p:txBody>
          </p:sp>
        </mc:Fallback>
      </mc:AlternateContent>
      <p:graphicFrame>
        <p:nvGraphicFramePr>
          <p:cNvPr id="9" name="QO_7_AN.2_2#b7ec5a571?colgroup=12,12,12,8&amp;vcp=1&amp;vop=1&amp;pid=402c9784d&amp;color=36,64,97&amp;vtp=1&amp;bbb=1"/>
          <p:cNvGraphicFramePr>
            <a:graphicFrameLocks noGrp="1"/>
          </p:cNvGraphicFramePr>
          <p:nvPr>
            <p:extLst>
              <p:ext uri="{D42A27DB-BD31-4B8C-83A1-F6EECF244321}">
                <p14:modId xmlns:p14="http://schemas.microsoft.com/office/powerpoint/2010/main" val="1761210670"/>
              </p:ext>
            </p:extLst>
          </p:nvPr>
        </p:nvGraphicFramePr>
        <p:xfrm>
          <a:off x="539496" y="2458547"/>
          <a:ext cx="11073384" cy="1554863"/>
        </p:xfrm>
        <a:graphic>
          <a:graphicData uri="http://schemas.openxmlformats.org/drawingml/2006/table">
            <a:tbl>
              <a:tblPr/>
              <a:tblGrid>
                <a:gridCol w="2962656">
                  <a:extLst>
                    <a:ext uri="{9D8B030D-6E8A-4147-A177-3AD203B41FA5}">
                      <a16:colId xmlns:a16="http://schemas.microsoft.com/office/drawing/2014/main" val="20000"/>
                    </a:ext>
                  </a:extLst>
                </a:gridCol>
                <a:gridCol w="2962656">
                  <a:extLst>
                    <a:ext uri="{9D8B030D-6E8A-4147-A177-3AD203B41FA5}">
                      <a16:colId xmlns:a16="http://schemas.microsoft.com/office/drawing/2014/main" val="20001"/>
                    </a:ext>
                  </a:extLst>
                </a:gridCol>
                <a:gridCol w="2962656">
                  <a:extLst>
                    <a:ext uri="{9D8B030D-6E8A-4147-A177-3AD203B41FA5}">
                      <a16:colId xmlns:a16="http://schemas.microsoft.com/office/drawing/2014/main" val="20002"/>
                    </a:ext>
                  </a:extLst>
                </a:gridCol>
                <a:gridCol w="2185416">
                  <a:extLst>
                    <a:ext uri="{9D8B030D-6E8A-4147-A177-3AD203B41FA5}">
                      <a16:colId xmlns:a16="http://schemas.microsoft.com/office/drawing/2014/main" val="20003"/>
                    </a:ext>
                  </a:extLst>
                </a:gridCol>
              </a:tblGrid>
              <a:tr h="385382">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6565FF"/>
                          </a:solidFill>
                          <a:latin typeface="Times New Roman" pitchFamily="34" charset="0"/>
                          <a:ea typeface="微软雅黑" pitchFamily="34" charset="-122"/>
                          <a:cs typeface="Times New Roman" pitchFamily="34" charset="-120"/>
                        </a:rPr>
                        <a:t>年龄在六十岁及以上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6565FF"/>
                          </a:solidFill>
                          <a:latin typeface="Times New Roman" pitchFamily="34" charset="0"/>
                          <a:ea typeface="微软雅黑" pitchFamily="34" charset="-122"/>
                          <a:cs typeface="Times New Roman" pitchFamily="34" charset="-120"/>
                        </a:rPr>
                        <a:t>年龄在六十</a:t>
                      </a:r>
                      <a:r>
                        <a:rPr lang="en-US" altLang="zh-CN" sz="1800" b="1" i="0">
                          <a:solidFill>
                            <a:srgbClr val="6565FF"/>
                          </a:solidFill>
                          <a:latin typeface="SimSun" pitchFamily="34" charset="0"/>
                          <a:ea typeface="SimSun" pitchFamily="34" charset="-122"/>
                          <a:cs typeface="SimSun" pitchFamily="34" charset="-120"/>
                        </a:rPr>
                        <a:t> </a:t>
                      </a:r>
                      <a:r>
                        <a:rPr lang="en-US" altLang="zh-CN" sz="1800" b="1" i="0">
                          <a:solidFill>
                            <a:srgbClr val="6565FF"/>
                          </a:solidFill>
                          <a:latin typeface="Times New Roman" pitchFamily="34" charset="0"/>
                          <a:ea typeface="微软雅黑" pitchFamily="34" charset="-122"/>
                          <a:cs typeface="Times New Roman" pitchFamily="34" charset="-120"/>
                        </a:rPr>
                        <a:t>岁以下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1" i="0">
                          <a:solidFill>
                            <a:srgbClr val="6565FF"/>
                          </a:solidFill>
                          <a:latin typeface="Times New Roman" pitchFamily="34" charset="0"/>
                          <a:ea typeface="微软雅黑" pitchFamily="34" charset="-122"/>
                          <a:cs typeface="Times New Roman"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9827">
                <a:tc>
                  <a:txBody>
                    <a:bodyPr/>
                    <a:lstStyle/>
                    <a:p>
                      <a:pPr algn="ctr" latinLnBrk="1" hangingPunct="0">
                        <a:lnSpc>
                          <a:spcPts val="2700"/>
                        </a:lnSpc>
                      </a:pPr>
                      <a:r>
                        <a:rPr lang="en-US" altLang="zh-CN" sz="1800" b="1" i="0">
                          <a:solidFill>
                            <a:srgbClr val="6565FF"/>
                          </a:solidFill>
                          <a:latin typeface="Times New Roman" pitchFamily="34" charset="0"/>
                          <a:ea typeface="微软雅黑" pitchFamily="34" charset="-122"/>
                          <a:cs typeface="Times New Roman" pitchFamily="34" charset="-120"/>
                        </a:rPr>
                        <a:t>饮食以蔬菜为主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43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21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64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89827">
                <a:tc>
                  <a:txBody>
                    <a:bodyPr/>
                    <a:lstStyle/>
                    <a:p>
                      <a:pPr algn="ctr" latinLnBrk="1" hangingPunct="0">
                        <a:lnSpc>
                          <a:spcPts val="2700"/>
                        </a:lnSpc>
                      </a:pPr>
                      <a:r>
                        <a:rPr lang="en-US" altLang="zh-CN" sz="1800" b="1" i="0">
                          <a:solidFill>
                            <a:srgbClr val="6565FF"/>
                          </a:solidFill>
                          <a:latin typeface="Times New Roman" pitchFamily="34" charset="0"/>
                          <a:ea typeface="微软雅黑" pitchFamily="34" charset="-122"/>
                          <a:cs typeface="Times New Roman" pitchFamily="34" charset="-120"/>
                        </a:rPr>
                        <a:t>饮食以肉类为主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27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33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60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89827">
                <a:tc>
                  <a:txBody>
                    <a:bodyPr/>
                    <a:lstStyle/>
                    <a:p>
                      <a:pPr algn="ctr" latinLnBrk="1" hangingPunct="0">
                        <a:lnSpc>
                          <a:spcPts val="2700"/>
                        </a:lnSpc>
                      </a:pPr>
                      <a:r>
                        <a:rPr lang="en-US" altLang="zh-CN" sz="1800" b="1" i="0">
                          <a:solidFill>
                            <a:srgbClr val="6565FF"/>
                          </a:solidFill>
                          <a:latin typeface="Times New Roman" pitchFamily="34" charset="0"/>
                          <a:ea typeface="微软雅黑" pitchFamily="34" charset="-122"/>
                          <a:cs typeface="Times New Roman"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70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54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700"/>
                        </a:lnSpc>
                      </a:pPr>
                      <a:r>
                        <a:rPr lang="en-US" altLang="zh-CN" sz="1800" b="0" i="0" dirty="0">
                          <a:solidFill>
                            <a:srgbClr val="6565FF"/>
                          </a:solidFill>
                          <a:latin typeface="Times New Roman" pitchFamily="34" charset="0"/>
                          <a:ea typeface="微软雅黑" pitchFamily="34" charset="-122"/>
                          <a:cs typeface="Times New Roman" pitchFamily="34" charset="-120"/>
                        </a:rPr>
                        <a:t>124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mc:AlternateContent xmlns:mc="http://schemas.openxmlformats.org/markup-compatibility/2006" xmlns:a14="http://schemas.microsoft.com/office/drawing/2010/main">
        <mc:Choice Requires="a14">
          <p:sp>
            <p:nvSpPr>
              <p:cNvPr id="4" name="QO_7_AN.2_3#b7ec5a571?vcp=1&amp;vop=1&amp;pid=402c9784d&amp;color=36,64,97&amp;vtp=1&amp;bbb=1"/>
              <p:cNvSpPr/>
              <p:nvPr/>
            </p:nvSpPr>
            <p:spPr>
              <a:xfrm>
                <a:off x="539496" y="4147647"/>
                <a:ext cx="11109960" cy="785940"/>
              </a:xfrm>
              <a:prstGeom prst="rect">
                <a:avLst/>
              </a:prstGeom>
              <a:noFill/>
              <a:ln/>
            </p:spPr>
            <p:txBody>
              <a:bodyPr wrap="none" lIns="0" tIns="0" rIns="0" bIns="0" rtlCol="0" anchor="t"/>
              <a:lstStyle/>
              <a:p>
                <a:pPr algn="l" latinLnBrk="1">
                  <a:lnSpc>
                    <a:spcPts val="3400"/>
                  </a:lnSpc>
                </a:pPr>
                <a:r>
                  <a:rPr lang="en-US" altLang="zh-CN" sz="1800" b="0" i="0" dirty="0">
                    <a:solidFill>
                      <a:srgbClr val="6565FF"/>
                    </a:solidFill>
                    <a:latin typeface="Times New Roman" pitchFamily="34" charset="0"/>
                    <a:ea typeface="微软雅黑" pitchFamily="34" charset="-122"/>
                    <a:cs typeface="Times New Roman" pitchFamily="34" charset="-120"/>
                  </a:rPr>
                  <a:t>将表中数据代入得</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𝑎</m:t>
                        </m:r>
                      </m:num>
                      <m:den>
                        <m:r>
                          <a:rPr lang="en-US" altLang="zh-CN" sz="1800" b="0" i="0">
                            <a:solidFill>
                              <a:srgbClr val="6565FF"/>
                            </a:solidFill>
                            <a:latin typeface="Cambria Math" pitchFamily="34" charset="0"/>
                            <a:ea typeface="Cambria Math" pitchFamily="34" charset="-122"/>
                            <a:cs typeface="Cambria Math" pitchFamily="34" charset="-120"/>
                          </a:rPr>
                          <m:t>𝑎</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𝑏</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43</m:t>
                        </m:r>
                      </m:num>
                      <m:den>
                        <m:r>
                          <a:rPr lang="en-US" altLang="zh-CN" sz="1800" b="0" i="0">
                            <a:solidFill>
                              <a:srgbClr val="6565FF"/>
                            </a:solidFill>
                            <a:latin typeface="Cambria Math" pitchFamily="34" charset="0"/>
                            <a:ea typeface="Cambria Math" pitchFamily="34" charset="-122"/>
                            <a:cs typeface="Cambria Math" pitchFamily="34" charset="-120"/>
                          </a:rPr>
                          <m:t>64</m:t>
                        </m:r>
                      </m:den>
                    </m:f>
                    <m:r>
                      <a:rPr lang="en-US" altLang="zh-CN" sz="1800" b="0" i="0">
                        <a:solidFill>
                          <a:srgbClr val="6565FF"/>
                        </a:solidFill>
                        <a:latin typeface="Cambria Math" pitchFamily="34" charset="0"/>
                        <a:ea typeface="Cambria Math" pitchFamily="34" charset="-122"/>
                        <a:cs typeface="Cambria Math" pitchFamily="34" charset="-120"/>
                      </a:rPr>
                      <m:t>=0.671</m:t>
                    </m:r>
                    <m:r>
                      <m:rPr>
                        <m:nor/>
                      </m:rPr>
                      <a:rPr lang="en-US" altLang="zh-CN" sz="1800" b="0" i="0">
                        <a:solidFill>
                          <a:srgbClr val="6565FF"/>
                        </a:solidFill>
                        <a:latin typeface="Cambria Math" pitchFamily="34" charset="0"/>
                        <a:ea typeface="Cambria Math" pitchFamily="34" charset="-122"/>
                        <a:cs typeface="Cambria Math" pitchFamily="34" charset="-120"/>
                      </a:rPr>
                      <m:t> </m:t>
                    </m:r>
                    <m:r>
                      <a:rPr lang="en-US" altLang="zh-CN" sz="1800" b="0" i="0">
                        <a:solidFill>
                          <a:srgbClr val="6565FF"/>
                        </a:solidFill>
                        <a:latin typeface="Cambria Math" pitchFamily="34" charset="0"/>
                        <a:ea typeface="Cambria Math" pitchFamily="34" charset="-122"/>
                        <a:cs typeface="Cambria Math" pitchFamily="34" charset="-120"/>
                      </a:rPr>
                      <m:t>875</m:t>
                    </m:r>
                  </m:oMath>
                </a14:m>
                <a:r>
                  <a:rPr lang="en-US" altLang="zh-CN" sz="1800" b="0" i="0" dirty="0">
                    <a:solidFill>
                      <a:srgbClr val="6565FF"/>
                    </a:solidFill>
                    <a:latin typeface="Times New Roman" pitchFamily="34" charset="0"/>
                    <a:ea typeface="微软雅黑" pitchFamily="34" charset="-122"/>
                    <a:cs typeface="Times New Roman" pitchFamily="34" charset="-120"/>
                  </a:rPr>
                  <a:t>，</a:t>
                </a:r>
                <a14:m>
                  <m:oMath xmlns:m="http://schemas.openxmlformats.org/officeDocument/2006/math">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𝑐</m:t>
                        </m:r>
                      </m:num>
                      <m:den>
                        <m:r>
                          <a:rPr lang="en-US" altLang="zh-CN" sz="1800" b="0" i="0">
                            <a:solidFill>
                              <a:srgbClr val="6565FF"/>
                            </a:solidFill>
                            <a:latin typeface="Cambria Math" pitchFamily="34" charset="0"/>
                            <a:ea typeface="Cambria Math" pitchFamily="34" charset="-122"/>
                            <a:cs typeface="Cambria Math" pitchFamily="34" charset="-120"/>
                          </a:rPr>
                          <m:t>𝑐</m:t>
                        </m:r>
                        <m:r>
                          <a:rPr lang="en-US" altLang="zh-CN" sz="1800" b="0" i="0">
                            <a:solidFill>
                              <a:srgbClr val="6565FF"/>
                            </a:solidFill>
                            <a:latin typeface="Cambria Math" pitchFamily="34" charset="0"/>
                            <a:ea typeface="Cambria Math" pitchFamily="34" charset="-122"/>
                            <a:cs typeface="Cambria Math" pitchFamily="34" charset="-120"/>
                          </a:rPr>
                          <m:t>+</m:t>
                        </m:r>
                        <m:r>
                          <a:rPr lang="en-US" altLang="zh-CN" sz="1800" b="0" i="0">
                            <a:solidFill>
                              <a:srgbClr val="6565FF"/>
                            </a:solidFill>
                            <a:latin typeface="Cambria Math" pitchFamily="34" charset="0"/>
                            <a:ea typeface="Cambria Math" pitchFamily="34" charset="-122"/>
                            <a:cs typeface="Cambria Math" pitchFamily="34" charset="-120"/>
                          </a:rPr>
                          <m:t>𝑑</m:t>
                        </m:r>
                      </m:den>
                    </m:f>
                    <m:r>
                      <a:rPr lang="en-US" altLang="zh-CN" sz="1800" b="0" i="0">
                        <a:solidFill>
                          <a:srgbClr val="6565FF"/>
                        </a:solidFill>
                        <a:latin typeface="Cambria Math" pitchFamily="34" charset="0"/>
                        <a:ea typeface="Cambria Math" pitchFamily="34" charset="-122"/>
                        <a:cs typeface="Cambria Math" pitchFamily="34" charset="-120"/>
                      </a:rPr>
                      <m:t>=</m:t>
                    </m:r>
                    <m:f>
                      <m:fPr>
                        <m:ctrlPr>
                          <a:rPr lang="en-US" altLang="zh-CN" sz="1800" b="0" i="1" dirty="0">
                            <a:solidFill>
                              <a:srgbClr val="6565FF"/>
                            </a:solidFill>
                            <a:latin typeface="Cambria Math" panose="02040503050406030204" pitchFamily="18" charset="0"/>
                            <a:ea typeface="微软雅黑" pitchFamily="34" charset="-122"/>
                            <a:cs typeface="Times New Roman" pitchFamily="34" charset="-120"/>
                          </a:rPr>
                        </m:ctrlPr>
                      </m:fPr>
                      <m:num>
                        <m:r>
                          <a:rPr lang="en-US" altLang="zh-CN" sz="1800" b="0" i="0">
                            <a:solidFill>
                              <a:srgbClr val="6565FF"/>
                            </a:solidFill>
                            <a:latin typeface="Cambria Math" pitchFamily="34" charset="0"/>
                            <a:ea typeface="Cambria Math" pitchFamily="34" charset="-122"/>
                            <a:cs typeface="Cambria Math" pitchFamily="34" charset="-120"/>
                          </a:rPr>
                          <m:t>27</m:t>
                        </m:r>
                      </m:num>
                      <m:den>
                        <m:r>
                          <a:rPr lang="en-US" altLang="zh-CN" sz="1800" b="0" i="0">
                            <a:solidFill>
                              <a:srgbClr val="6565FF"/>
                            </a:solidFill>
                            <a:latin typeface="Cambria Math" pitchFamily="34" charset="0"/>
                            <a:ea typeface="Cambria Math" pitchFamily="34" charset="-122"/>
                            <a:cs typeface="Cambria Math" pitchFamily="34" charset="-120"/>
                          </a:rPr>
                          <m:t>60</m:t>
                        </m:r>
                      </m:den>
                    </m:f>
                    <m:r>
                      <a:rPr lang="en-US" altLang="zh-CN" sz="1800" b="0" i="0">
                        <a:solidFill>
                          <a:srgbClr val="6565FF"/>
                        </a:solidFill>
                        <a:latin typeface="Cambria Math" pitchFamily="34" charset="0"/>
                        <a:ea typeface="Cambria Math" pitchFamily="34" charset="-122"/>
                        <a:cs typeface="Cambria Math" pitchFamily="34" charset="-120"/>
                      </a:rPr>
                      <m:t>=0.45</m:t>
                    </m:r>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6565FF"/>
                    </a:solidFill>
                    <a:latin typeface="Times New Roman" pitchFamily="34" charset="0"/>
                    <a:ea typeface="微软雅黑" pitchFamily="34" charset="-122"/>
                    <a:cs typeface="Times New Roman" pitchFamily="34" charset="-120"/>
                  </a:rPr>
                  <a:t>.</a:t>
                </a:r>
                <a:endParaRPr lang="en-US" altLang="zh-CN" sz="1800" dirty="0"/>
              </a:p>
              <a:p>
                <a:pPr latinLnBrk="1">
                  <a:lnSpc>
                    <a:spcPts val="3100"/>
                  </a:lnSpc>
                </a:pPr>
                <a:r>
                  <a:rPr lang="en-US" altLang="zh-CN" b="0" i="0">
                    <a:solidFill>
                      <a:srgbClr val="6565FF"/>
                    </a:solidFill>
                    <a:latin typeface="Times New Roman" pitchFamily="34" charset="0"/>
                    <a:ea typeface="微软雅黑" pitchFamily="34" charset="-122"/>
                    <a:cs typeface="Times New Roman" pitchFamily="34" charset="-120"/>
                  </a:rPr>
                  <a:t>显</a:t>
                </a:r>
                <a:r>
                  <a:rPr lang="en-US" altLang="zh-CN" sz="1800" b="0" i="0">
                    <a:solidFill>
                      <a:srgbClr val="6565FF"/>
                    </a:solidFill>
                    <a:latin typeface="Times New Roman" pitchFamily="34" charset="0"/>
                    <a:ea typeface="微软雅黑" pitchFamily="34" charset="-122"/>
                    <a:cs typeface="Times New Roman" pitchFamily="34" charset="-120"/>
                  </a:rPr>
                  <a:t>然两个数据具有较为明显的差距</a:t>
                </a:r>
                <a:r>
                  <a:rPr lang="en-US" altLang="zh-CN" sz="1800" b="0" i="0" dirty="0">
                    <a:solidFill>
                      <a:srgbClr val="6565FF"/>
                    </a:solidFill>
                    <a:latin typeface="Times New Roman" pitchFamily="34" charset="0"/>
                    <a:ea typeface="微软雅黑" pitchFamily="34" charset="-122"/>
                    <a:cs typeface="Times New Roman" pitchFamily="34" charset="-120"/>
                  </a:rPr>
                  <a:t>，据此可以在某种程度上认为饮食习惯与年龄有关联.</a:t>
                </a:r>
                <a:endParaRPr lang="en-US" altLang="zh-CN" sz="1800" dirty="0"/>
              </a:p>
            </p:txBody>
          </p:sp>
        </mc:Choice>
        <mc:Fallback xmlns="">
          <p:sp>
            <p:nvSpPr>
              <p:cNvPr id="4" name="QO_7_AN.2_3#b7ec5a571?vcp=1&amp;vop=1&amp;pid=402c9784d&amp;color=36,64,97&amp;vtp=1&amp;bbb=1"/>
              <p:cNvSpPr>
                <a:spLocks noRot="1" noChangeAspect="1" noMove="1" noResize="1" noEditPoints="1" noAdjustHandles="1" noChangeArrowheads="1" noChangeShapeType="1" noTextEdit="1"/>
              </p:cNvSpPr>
              <p:nvPr/>
            </p:nvSpPr>
            <p:spPr>
              <a:xfrm>
                <a:off x="539496" y="4147647"/>
                <a:ext cx="11109960" cy="785940"/>
              </a:xfrm>
              <a:prstGeom prst="rect">
                <a:avLst/>
              </a:prstGeom>
              <a:blipFill>
                <a:blip r:embed="rId4"/>
                <a:stretch>
                  <a:fillRect l="-1317" b="-1782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anim calcmode="lin" valueType="num">
                                      <p:cBhvr>
                                        <p:cTn id="8" dur="500" fill="hold"/>
                                        <p:tgtEl>
                                          <p:spTgt spid="2">
                                            <p:bg/>
                                          </p:spTgt>
                                        </p:tgtEl>
                                        <p:attrNameLst>
                                          <p:attrName>ppt_x</p:attrName>
                                        </p:attrNameLst>
                                      </p:cBhvr>
                                      <p:tavLst>
                                        <p:tav tm="0">
                                          <p:val>
                                            <p:strVal val="#ppt_x"/>
                                          </p:val>
                                        </p:tav>
                                        <p:tav tm="100000">
                                          <p:val>
                                            <p:strVal val="#ppt_x"/>
                                          </p:val>
                                        </p:tav>
                                      </p:tavLst>
                                    </p:anim>
                                    <p:anim calcmode="lin" valueType="num">
                                      <p:cBhvr>
                                        <p:cTn id="9" dur="500" fill="hold"/>
                                        <p:tgtEl>
                                          <p:spTgt spid="2">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anim calcmode="lin" valueType="num">
                                      <p:cBhvr>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2">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anim calcmode="lin" valueType="num">
                                      <p:cBhvr>
                                        <p:cTn id="18" dur="500" fill="hold"/>
                                        <p:tgtEl>
                                          <p:spTgt spid="9"/>
                                        </p:tgtEl>
                                        <p:attrNameLst>
                                          <p:attrName>ppt_x</p:attrName>
                                        </p:attrNameLst>
                                      </p:cBhvr>
                                      <p:tavLst>
                                        <p:tav tm="0">
                                          <p:val>
                                            <p:strVal val="#ppt_x"/>
                                          </p:val>
                                        </p:tav>
                                        <p:tav tm="100000">
                                          <p:val>
                                            <p:strVal val="#ppt_x"/>
                                          </p:val>
                                        </p:tav>
                                      </p:tavLst>
                                    </p:anim>
                                    <p:anim calcmode="lin" valueType="num">
                                      <p:cBhvr>
                                        <p:cTn id="19" dur="500" fill="hold"/>
                                        <p:tgtEl>
                                          <p:spTgt spid="9"/>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
                                            <p:bg/>
                                          </p:spTgt>
                                        </p:tgtEl>
                                        <p:attrNameLst>
                                          <p:attrName>style.visibility</p:attrName>
                                        </p:attrNameLst>
                                      </p:cBhvr>
                                      <p:to>
                                        <p:strVal val="visible"/>
                                      </p:to>
                                    </p:set>
                                    <p:animEffect transition="in" filter="fade">
                                      <p:cBhvr>
                                        <p:cTn id="22" dur="500"/>
                                        <p:tgtEl>
                                          <p:spTgt spid="4">
                                            <p:bg/>
                                          </p:spTgt>
                                        </p:tgtEl>
                                      </p:cBhvr>
                                    </p:animEffect>
                                    <p:anim calcmode="lin" valueType="num">
                                      <p:cBhvr>
                                        <p:cTn id="23" dur="500" fill="hold"/>
                                        <p:tgtEl>
                                          <p:spTgt spid="4">
                                            <p:bg/>
                                          </p:spTgt>
                                        </p:tgtEl>
                                        <p:attrNameLst>
                                          <p:attrName>ppt_x</p:attrName>
                                        </p:attrNameLst>
                                      </p:cBhvr>
                                      <p:tavLst>
                                        <p:tav tm="0">
                                          <p:val>
                                            <p:strVal val="#ppt_x"/>
                                          </p:val>
                                        </p:tav>
                                        <p:tav tm="100000">
                                          <p:val>
                                            <p:strVal val="#ppt_x"/>
                                          </p:val>
                                        </p:tav>
                                      </p:tavLst>
                                    </p:anim>
                                    <p:anim calcmode="lin" valueType="num">
                                      <p:cBhvr>
                                        <p:cTn id="24" dur="500" fill="hold"/>
                                        <p:tgtEl>
                                          <p:spTgt spid="4">
                                            <p:bg/>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
                                            <p:txEl>
                                              <p:pRg st="0" end="0"/>
                                            </p:txEl>
                                          </p:spTgt>
                                        </p:tgtEl>
                                        <p:attrNameLst>
                                          <p:attrName>style.visibility</p:attrName>
                                        </p:attrNameLst>
                                      </p:cBhvr>
                                      <p:to>
                                        <p:strVal val="visible"/>
                                      </p:to>
                                    </p:set>
                                    <p:animEffect transition="in" filter="fade">
                                      <p:cBhvr>
                                        <p:cTn id="27" dur="500"/>
                                        <p:tgtEl>
                                          <p:spTgt spid="4">
                                            <p:txEl>
                                              <p:pRg st="0" end="0"/>
                                            </p:txEl>
                                          </p:spTgt>
                                        </p:tgtEl>
                                      </p:cBhvr>
                                    </p:animEffect>
                                    <p:anim calcmode="lin" valueType="num">
                                      <p:cBhvr>
                                        <p:cTn id="28"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9" dur="500" fill="hold"/>
                                        <p:tgtEl>
                                          <p:spTgt spid="4">
                                            <p:txEl>
                                              <p:pRg st="0" end="0"/>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
                                            <p:txEl>
                                              <p:pRg st="1" end="1"/>
                                            </p:txEl>
                                          </p:spTgt>
                                        </p:tgtEl>
                                        <p:attrNameLst>
                                          <p:attrName>style.visibility</p:attrName>
                                        </p:attrNameLst>
                                      </p:cBhvr>
                                      <p:to>
                                        <p:strVal val="visible"/>
                                      </p:to>
                                    </p:set>
                                    <p:animEffect transition="in" filter="fade">
                                      <p:cBhvr>
                                        <p:cTn id="32" dur="500"/>
                                        <p:tgtEl>
                                          <p:spTgt spid="4">
                                            <p:txEl>
                                              <p:pRg st="1" end="1"/>
                                            </p:txEl>
                                          </p:spTgt>
                                        </p:tgtEl>
                                      </p:cBhvr>
                                    </p:animEffect>
                                    <p:anim calcmode="lin" valueType="num">
                                      <p:cBhvr>
                                        <p:cTn id="3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34" dur="5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C_6_BD#bcfb41b50?vcp=1&amp;pid=27cd22bbd&amp;color=101,101,255&amp;vtp=1&amp;bt=1&amp;bbb=1"/>
          <p:cNvSpPr/>
          <p:nvPr/>
        </p:nvSpPr>
        <p:spPr>
          <a:xfrm>
            <a:off x="539496" y="828000"/>
            <a:ext cx="11109960" cy="849376"/>
          </a:xfrm>
          <a:prstGeom prst="rect">
            <a:avLst/>
          </a:prstGeom>
          <a:noFill/>
          <a:ln/>
        </p:spPr>
        <p:txBody>
          <a:bodyPr wrap="none" lIns="0" tIns="0" rIns="0" bIns="0" rtlCol="0" anchor="t"/>
          <a:lstStyle/>
          <a:p>
            <a:pPr algn="l" latinLnBrk="1">
              <a:lnSpc>
                <a:spcPts val="3900"/>
              </a:lnSpc>
            </a:pPr>
            <a:r>
              <a:rPr lang="en-US" altLang="zh-CN" sz="2200" b="0" i="0" dirty="0">
                <a:solidFill>
                  <a:srgbClr val="6565FF"/>
                </a:solidFill>
                <a:latin typeface="Times New Roman" pitchFamily="34" charset="0"/>
                <a:ea typeface="微软雅黑" pitchFamily="34" charset="-122"/>
                <a:cs typeface="Times New Roman" pitchFamily="34" charset="-120"/>
              </a:rPr>
              <a:t>要点2</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用等高堆积条形图分析两分类变量间的关系</a:t>
            </a:r>
            <a:r>
              <a:rPr lang="en-US" altLang="zh-CN" sz="2200" b="0" i="0" dirty="0">
                <a:solidFill>
                  <a:srgbClr val="6565FF"/>
                </a:solidFill>
                <a:latin typeface="SimSun" pitchFamily="34" charset="0"/>
                <a:ea typeface="SimSun" pitchFamily="34" charset="-122"/>
                <a:cs typeface="SimSun" pitchFamily="34" charset="-120"/>
              </a:rPr>
              <a:t> </a:t>
            </a:r>
            <a:r>
              <a:rPr lang="en-US" altLang="zh-CN" sz="2200" b="0" i="0" dirty="0">
                <a:solidFill>
                  <a:srgbClr val="6565FF"/>
                </a:solidFill>
                <a:latin typeface="Times New Roman" pitchFamily="34" charset="0"/>
                <a:ea typeface="微软雅黑" pitchFamily="34" charset="-122"/>
                <a:cs typeface="Times New Roman" pitchFamily="34" charset="-120"/>
              </a:rPr>
              <a:t>基本点</a:t>
            </a:r>
            <a:endParaRPr lang="en-US" altLang="zh-CN" sz="2200" dirty="0"/>
          </a:p>
        </p:txBody>
      </p:sp>
      <p:sp>
        <p:nvSpPr>
          <p:cNvPr id="3" name="QO_7_BD.3_1#742785feb?vcp=1&amp;vop=1&amp;pid=bcfb41b50&amp;color=36,64,97&amp;vtp=1&amp;bbb=1&amp;hb=1"/>
          <p:cNvSpPr/>
          <p:nvPr/>
        </p:nvSpPr>
        <p:spPr>
          <a:xfrm>
            <a:off x="539496" y="1318332"/>
            <a:ext cx="11109960" cy="1192340"/>
          </a:xfrm>
          <a:prstGeom prst="rect">
            <a:avLst/>
          </a:prstGeom>
          <a:noFill/>
          <a:ln/>
        </p:spPr>
        <p:txBody>
          <a:bodyPr wrap="none" lIns="0" tIns="0" rIns="0" bIns="0" rtlCol="0" anchor="t"/>
          <a:lstStyle/>
          <a:p>
            <a:pPr algn="l" latinLnBrk="1">
              <a:lnSpc>
                <a:spcPts val="3300"/>
              </a:lnSpc>
            </a:pPr>
            <a:r>
              <a:rPr lang="en-US" altLang="zh-CN" sz="1800" b="1" i="0" dirty="0">
                <a:solidFill>
                  <a:srgbClr val="244061"/>
                </a:solidFill>
                <a:latin typeface="Times New Roman" pitchFamily="34" charset="0"/>
                <a:ea typeface="微软雅黑" pitchFamily="34" charset="-122"/>
                <a:cs typeface="Times New Roman" pitchFamily="34" charset="-120"/>
              </a:rPr>
              <a:t>例2</a:t>
            </a:r>
            <a:r>
              <a:rPr lang="en-US" altLang="zh-CN" sz="1800" b="1" i="0" dirty="0">
                <a:solidFill>
                  <a:srgbClr val="244061"/>
                </a:solidFill>
                <a:latin typeface="SimSun" pitchFamily="34" charset="0"/>
                <a:ea typeface="SimSun" pitchFamily="34" charset="-122"/>
                <a:cs typeface="SimSun" pitchFamily="34" charset="-120"/>
              </a:rPr>
              <a:t> </a:t>
            </a:r>
            <a:r>
              <a:rPr lang="en-US" altLang="zh-CN" sz="1800" b="0" i="0" dirty="0">
                <a:solidFill>
                  <a:srgbClr val="244061"/>
                </a:solidFill>
                <a:latin typeface="Times New Roman" pitchFamily="34" charset="0"/>
                <a:ea typeface="微软雅黑" pitchFamily="34" charset="-122"/>
                <a:cs typeface="Times New Roman" pitchFamily="34" charset="-120"/>
              </a:rPr>
              <a:t>某学校对高三学生做了一项调查发现：在平时的模拟考试中，性格内向的学生426人中</a:t>
            </a:r>
            <a:r>
              <a:rPr lang="en-US" altLang="zh-CN" sz="1800" b="0" i="0">
                <a:solidFill>
                  <a:srgbClr val="244061"/>
                </a:solidFill>
                <a:latin typeface="Times New Roman" pitchFamily="34" charset="0"/>
                <a:ea typeface="微软雅黑" pitchFamily="34" charset="-122"/>
                <a:cs typeface="Times New Roman" pitchFamily="34" charset="-120"/>
              </a:rPr>
              <a:t>332人在考前心情紧</a:t>
            </a:r>
          </a:p>
          <a:p>
            <a:pPr latinLnBrk="1">
              <a:lnSpc>
                <a:spcPts val="3300"/>
              </a:lnSpc>
            </a:pPr>
            <a:r>
              <a:rPr lang="en-US" altLang="zh-CN" sz="1800" b="0" i="0">
                <a:solidFill>
                  <a:srgbClr val="244061"/>
                </a:solidFill>
                <a:latin typeface="Times New Roman" pitchFamily="34" charset="0"/>
                <a:ea typeface="微软雅黑" pitchFamily="34" charset="-122"/>
                <a:cs typeface="Times New Roman" pitchFamily="34" charset="-120"/>
              </a:rPr>
              <a:t>张</a:t>
            </a:r>
            <a:r>
              <a:rPr lang="en-US" altLang="zh-CN" sz="1800" b="0" i="0" dirty="0">
                <a:solidFill>
                  <a:srgbClr val="244061"/>
                </a:solidFill>
                <a:latin typeface="Times New Roman" pitchFamily="34" charset="0"/>
                <a:ea typeface="微软雅黑" pitchFamily="34" charset="-122"/>
                <a:cs typeface="Times New Roman" pitchFamily="34" charset="-120"/>
              </a:rPr>
              <a:t>，性格外向的学生594人中有213人在考前心情紧张.作出等高堆积条形图</a:t>
            </a:r>
            <a:r>
              <a:rPr lang="en-US" altLang="zh-CN" sz="1800" b="0" i="0">
                <a:solidFill>
                  <a:srgbClr val="244061"/>
                </a:solidFill>
                <a:latin typeface="Times New Roman" pitchFamily="34" charset="0"/>
                <a:ea typeface="微软雅黑" pitchFamily="34" charset="-122"/>
                <a:cs typeface="Times New Roman" pitchFamily="34" charset="-120"/>
              </a:rPr>
              <a:t>，利用图形判断考前心情紧张与性格</a:t>
            </a:r>
          </a:p>
          <a:p>
            <a:pPr latinLnBrk="1">
              <a:lnSpc>
                <a:spcPts val="3100"/>
              </a:lnSpc>
            </a:pPr>
            <a:r>
              <a:rPr lang="en-US" altLang="zh-CN" b="0" i="0">
                <a:solidFill>
                  <a:srgbClr val="244061"/>
                </a:solidFill>
                <a:latin typeface="Times New Roman" pitchFamily="34" charset="0"/>
                <a:ea typeface="微软雅黑" pitchFamily="34" charset="-122"/>
                <a:cs typeface="Times New Roman" pitchFamily="34" charset="-120"/>
              </a:rPr>
              <a:t>类别是否有关联</a:t>
            </a:r>
            <a:r>
              <a:rPr lang="en-US" altLang="zh-CN" b="0" i="0" dirty="0">
                <a:solidFill>
                  <a:srgbClr val="244061"/>
                </a:solidFill>
                <a:latin typeface="Times New Roman" pitchFamily="34" charset="0"/>
                <a:ea typeface="微软雅黑" pitchFamily="34" charset="-122"/>
                <a:cs typeface="Times New Roman" pitchFamily="34" charset="-120"/>
              </a:rPr>
              <a:t>.</a:t>
            </a:r>
            <a:endParaRPr lang="en-US" altLang="zh-CN" dirty="0"/>
          </a:p>
        </p:txBody>
      </p:sp>
      <p:pic>
        <p:nvPicPr>
          <p:cNvPr id="4" name="QO_7_BD.3_2#742785feb?vcp=1&amp;vop=1&amp;pid=bcfb41b50&amp;color=36,64,97&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776472" y="2644481"/>
            <a:ext cx="4645152" cy="15544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TotalTime>
  <Words>460</Words>
  <Application>Microsoft Office PowerPoint</Application>
  <PresentationFormat>宽屏</PresentationFormat>
  <Paragraphs>132</Paragraphs>
  <Slides>13</Slides>
  <Notes>13</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13</vt:i4>
      </vt:variant>
    </vt:vector>
  </HeadingPairs>
  <TitlesOfParts>
    <vt:vector size="22" baseType="lpstr">
      <vt:lpstr>Arial (正文)</vt:lpstr>
      <vt:lpstr>仿宋</vt:lpstr>
      <vt:lpstr>SimSun</vt:lpstr>
      <vt:lpstr>微软雅黑</vt:lpstr>
      <vt:lpstr>印品黑体</vt:lpstr>
      <vt:lpstr>Arial</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和标 邓</cp:lastModifiedBy>
  <cp:revision>3</cp:revision>
  <dcterms:created xsi:type="dcterms:W3CDTF">2025-10-21T03:49:02Z</dcterms:created>
  <dcterms:modified xsi:type="dcterms:W3CDTF">2025-10-21T04:27:08Z</dcterms:modified>
  <cp:category/>
  <cp:contentStatus/>
</cp:coreProperties>
</file>